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45"/>
  </p:notesMasterIdLst>
  <p:sldIdLst>
    <p:sldId id="256" r:id="rId2"/>
    <p:sldId id="257" r:id="rId3"/>
    <p:sldId id="264" r:id="rId4"/>
    <p:sldId id="258" r:id="rId5"/>
    <p:sldId id="302" r:id="rId6"/>
    <p:sldId id="305" r:id="rId7"/>
    <p:sldId id="303" r:id="rId8"/>
    <p:sldId id="304" r:id="rId9"/>
    <p:sldId id="300" r:id="rId10"/>
    <p:sldId id="306" r:id="rId11"/>
    <p:sldId id="307" r:id="rId12"/>
    <p:sldId id="308" r:id="rId13"/>
    <p:sldId id="312" r:id="rId14"/>
    <p:sldId id="314" r:id="rId15"/>
    <p:sldId id="299" r:id="rId16"/>
    <p:sldId id="318" r:id="rId17"/>
    <p:sldId id="315" r:id="rId18"/>
    <p:sldId id="316" r:id="rId19"/>
    <p:sldId id="317" r:id="rId20"/>
    <p:sldId id="319" r:id="rId21"/>
    <p:sldId id="309" r:id="rId22"/>
    <p:sldId id="310" r:id="rId23"/>
    <p:sldId id="320" r:id="rId24"/>
    <p:sldId id="311" r:id="rId25"/>
    <p:sldId id="321" r:id="rId26"/>
    <p:sldId id="294" r:id="rId27"/>
    <p:sldId id="298" r:id="rId28"/>
    <p:sldId id="281" r:id="rId29"/>
    <p:sldId id="280" r:id="rId30"/>
    <p:sldId id="285" r:id="rId31"/>
    <p:sldId id="284" r:id="rId32"/>
    <p:sldId id="286" r:id="rId33"/>
    <p:sldId id="288" r:id="rId34"/>
    <p:sldId id="291" r:id="rId35"/>
    <p:sldId id="289" r:id="rId36"/>
    <p:sldId id="290" r:id="rId37"/>
    <p:sldId id="292" r:id="rId38"/>
    <p:sldId id="295" r:id="rId39"/>
    <p:sldId id="293" r:id="rId40"/>
    <p:sldId id="323" r:id="rId41"/>
    <p:sldId id="297" r:id="rId42"/>
    <p:sldId id="296" r:id="rId43"/>
    <p:sldId id="268" r:id="rId44"/>
  </p:sldIdLst>
  <p:sldSz cx="9144000" cy="6858000" type="screen4x3"/>
  <p:notesSz cx="6858000" cy="9144000"/>
  <p:embeddedFontLst>
    <p:embeddedFont>
      <p:font typeface="Roboto Condensed" panose="020B0604020202020204" charset="0"/>
      <p:regular r:id="rId46"/>
      <p:bold r:id="rId47"/>
      <p:italic r:id="rId48"/>
      <p:boldItalic r:id="rId49"/>
    </p:embeddedFont>
    <p:embeddedFont>
      <p:font typeface="Calibri" panose="020F0502020204030204" pitchFamily="34" charset="0"/>
      <p:regular r:id="rId50"/>
      <p:bold r:id="rId51"/>
      <p:italic r:id="rId52"/>
      <p:boldItalic r:id="rId53"/>
    </p:embeddedFont>
    <p:embeddedFont>
      <p:font typeface="Candara" panose="020E0502030303020204" pitchFamily="34" charset="0"/>
      <p:regular r:id="rId54"/>
      <p:bold r:id="rId55"/>
      <p:italic r:id="rId56"/>
      <p:boldItalic r:id="rId57"/>
    </p:embeddedFont>
    <p:embeddedFont>
      <p:font typeface="Roboto Mono" panose="020B0604020202020204" charset="0"/>
      <p:regular r:id="rId58"/>
      <p:bold r:id="rId59"/>
      <p:italic r:id="rId60"/>
      <p:boldItalic r:id="rId61"/>
    </p:embeddedFont>
    <p:embeddedFont>
      <p:font typeface="Franklin Gothic" panose="020B0604020202020204" charset="0"/>
      <p:regular r:id="rId62"/>
      <p:bold r:id="rId63"/>
      <p:italic r:id="rId64"/>
      <p:boldItalic r:id="rId65"/>
    </p:embeddedFont>
    <p:embeddedFont>
      <p:font typeface="Bebas Neue" panose="020B0604020202020204" charset="0"/>
      <p:regular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30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869" autoAdjust="0"/>
  </p:normalViewPr>
  <p:slideViewPr>
    <p:cSldViewPr snapToGrid="0" snapToObjects="1">
      <p:cViewPr varScale="1">
        <p:scale>
          <a:sx n="67" d="100"/>
          <a:sy n="67" d="100"/>
        </p:scale>
        <p:origin x="13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2.fntdata"/><Relationship Id="rId63" Type="http://schemas.openxmlformats.org/officeDocument/2006/relationships/font" Target="fonts/font18.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font" Target="fonts/font21.fntdata"/><Relationship Id="rId5" Type="http://schemas.openxmlformats.org/officeDocument/2006/relationships/slide" Target="slides/slide4.xml"/><Relationship Id="rId61" Type="http://schemas.openxmlformats.org/officeDocument/2006/relationships/font" Target="fonts/font1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font" Target="fonts/font17.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5.fntdata"/><Relationship Id="rId55" Type="http://schemas.openxmlformats.org/officeDocument/2006/relationships/font" Target="fonts/font10.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EAA858-E680-47B1-B018-FDFAE29F7BA8}" type="doc">
      <dgm:prSet loTypeId="urn:microsoft.com/office/officeart/2005/8/layout/hProcess9" loCatId="process" qsTypeId="urn:microsoft.com/office/officeart/2005/8/quickstyle/simple1" qsCatId="simple" csTypeId="urn:microsoft.com/office/officeart/2005/8/colors/accent1_2" csCatId="accent1" phldr="1"/>
      <dgm:spPr/>
    </dgm:pt>
    <dgm:pt modelId="{38F43F80-A093-41FB-9CA8-FBCFCE4A11EF}">
      <dgm:prSet phldrT="[Texto]"/>
      <dgm:spPr/>
      <dgm:t>
        <a:bodyPr/>
        <a:lstStyle/>
        <a:p>
          <a:r>
            <a:rPr lang="es-ES_tradnl" dirty="0"/>
            <a:t>Definición</a:t>
          </a:r>
          <a:endParaRPr lang="es-CL" dirty="0"/>
        </a:p>
      </dgm:t>
    </dgm:pt>
    <dgm:pt modelId="{0A479579-7B04-4FC5-A644-999A877EC672}" type="parTrans" cxnId="{9BCAF986-84BA-4841-99C7-7409BEC81FB5}">
      <dgm:prSet/>
      <dgm:spPr/>
      <dgm:t>
        <a:bodyPr/>
        <a:lstStyle/>
        <a:p>
          <a:endParaRPr lang="es-CL"/>
        </a:p>
      </dgm:t>
    </dgm:pt>
    <dgm:pt modelId="{F2F8AFCC-9F32-4AF4-A190-6B3F968CA0D1}" type="sibTrans" cxnId="{9BCAF986-84BA-4841-99C7-7409BEC81FB5}">
      <dgm:prSet/>
      <dgm:spPr/>
      <dgm:t>
        <a:bodyPr/>
        <a:lstStyle/>
        <a:p>
          <a:endParaRPr lang="es-CL"/>
        </a:p>
      </dgm:t>
    </dgm:pt>
    <dgm:pt modelId="{00CE9867-F479-46D2-9BE8-0F76D086907C}">
      <dgm:prSet phldrT="[Texto]"/>
      <dgm:spPr/>
      <dgm:t>
        <a:bodyPr/>
        <a:lstStyle/>
        <a:p>
          <a:r>
            <a:rPr lang="es-ES_tradnl" dirty="0"/>
            <a:t>Desarrollo</a:t>
          </a:r>
          <a:endParaRPr lang="es-CL" dirty="0"/>
        </a:p>
      </dgm:t>
    </dgm:pt>
    <dgm:pt modelId="{B701E4A2-EA27-419F-A4AC-987D35FDA6CB}" type="parTrans" cxnId="{B5901C85-7B90-46E6-8F86-EA77C340E4D5}">
      <dgm:prSet/>
      <dgm:spPr/>
      <dgm:t>
        <a:bodyPr/>
        <a:lstStyle/>
        <a:p>
          <a:endParaRPr lang="es-CL"/>
        </a:p>
      </dgm:t>
    </dgm:pt>
    <dgm:pt modelId="{4805C37D-CD51-4CB9-8F32-F96A36DCCB9F}" type="sibTrans" cxnId="{B5901C85-7B90-46E6-8F86-EA77C340E4D5}">
      <dgm:prSet/>
      <dgm:spPr/>
      <dgm:t>
        <a:bodyPr/>
        <a:lstStyle/>
        <a:p>
          <a:endParaRPr lang="es-CL"/>
        </a:p>
      </dgm:t>
    </dgm:pt>
    <dgm:pt modelId="{06A43843-6448-47BC-96D6-321BE6F9FE0A}">
      <dgm:prSet phldrT="[Texto]"/>
      <dgm:spPr/>
      <dgm:t>
        <a:bodyPr/>
        <a:lstStyle/>
        <a:p>
          <a:r>
            <a:rPr lang="es-ES_tradnl" dirty="0"/>
            <a:t>Operación</a:t>
          </a:r>
          <a:endParaRPr lang="es-CL" dirty="0"/>
        </a:p>
      </dgm:t>
    </dgm:pt>
    <dgm:pt modelId="{B40454D3-86C5-4FD2-9C55-713E5B2A86B3}" type="parTrans" cxnId="{7D1FDB2C-E9B5-41BA-A0F3-387A350665E7}">
      <dgm:prSet/>
      <dgm:spPr/>
      <dgm:t>
        <a:bodyPr/>
        <a:lstStyle/>
        <a:p>
          <a:endParaRPr lang="es-CL"/>
        </a:p>
      </dgm:t>
    </dgm:pt>
    <dgm:pt modelId="{9FBEE695-8CD1-4A14-9B7B-BBC370AB1A8D}" type="sibTrans" cxnId="{7D1FDB2C-E9B5-41BA-A0F3-387A350665E7}">
      <dgm:prSet/>
      <dgm:spPr/>
      <dgm:t>
        <a:bodyPr/>
        <a:lstStyle/>
        <a:p>
          <a:endParaRPr lang="es-CL"/>
        </a:p>
      </dgm:t>
    </dgm:pt>
    <dgm:pt modelId="{E0DA873C-6D77-4E80-A2ED-62455B001CEB}">
      <dgm:prSet phldrT="[Texto]"/>
      <dgm:spPr/>
      <dgm:t>
        <a:bodyPr/>
        <a:lstStyle/>
        <a:p>
          <a:r>
            <a:rPr lang="es-ES_tradnl" dirty="0"/>
            <a:t>Retiro</a:t>
          </a:r>
          <a:endParaRPr lang="es-CL" dirty="0"/>
        </a:p>
      </dgm:t>
    </dgm:pt>
    <dgm:pt modelId="{91EAD0CE-D71D-46B7-9D80-DD1D4707D794}" type="parTrans" cxnId="{C5F30742-7903-4B46-A468-A7A95FD6631F}">
      <dgm:prSet/>
      <dgm:spPr/>
      <dgm:t>
        <a:bodyPr/>
        <a:lstStyle/>
        <a:p>
          <a:endParaRPr lang="es-CL"/>
        </a:p>
      </dgm:t>
    </dgm:pt>
    <dgm:pt modelId="{3751FE60-A6E5-4349-96FE-2DA995444A6B}" type="sibTrans" cxnId="{C5F30742-7903-4B46-A468-A7A95FD6631F}">
      <dgm:prSet/>
      <dgm:spPr/>
      <dgm:t>
        <a:bodyPr/>
        <a:lstStyle/>
        <a:p>
          <a:endParaRPr lang="es-CL"/>
        </a:p>
      </dgm:t>
    </dgm:pt>
    <dgm:pt modelId="{20D7AE23-D56C-43E7-992A-07C5DBF5C98A}">
      <dgm:prSet phldrT="[Texto]"/>
      <dgm:spPr/>
      <dgm:t>
        <a:bodyPr/>
        <a:lstStyle/>
        <a:p>
          <a:r>
            <a:rPr lang="es-ES_tradnl" dirty="0"/>
            <a:t>Soporte</a:t>
          </a:r>
          <a:endParaRPr lang="es-CL" dirty="0"/>
        </a:p>
      </dgm:t>
    </dgm:pt>
    <dgm:pt modelId="{B9CC2BA4-39BC-4E6C-8A93-ADFDCEA96CCE}" type="parTrans" cxnId="{50716EC4-8A08-4B6C-985A-6D72B6B72477}">
      <dgm:prSet/>
      <dgm:spPr/>
      <dgm:t>
        <a:bodyPr/>
        <a:lstStyle/>
        <a:p>
          <a:endParaRPr lang="es-CL"/>
        </a:p>
      </dgm:t>
    </dgm:pt>
    <dgm:pt modelId="{082C6D29-C02C-4D23-A81A-EF42DA37F8A5}" type="sibTrans" cxnId="{50716EC4-8A08-4B6C-985A-6D72B6B72477}">
      <dgm:prSet/>
      <dgm:spPr/>
      <dgm:t>
        <a:bodyPr/>
        <a:lstStyle/>
        <a:p>
          <a:endParaRPr lang="es-CL"/>
        </a:p>
      </dgm:t>
    </dgm:pt>
    <dgm:pt modelId="{3609CE10-9796-4053-8816-4CCF86BC4AAA}" type="pres">
      <dgm:prSet presAssocID="{B1EAA858-E680-47B1-B018-FDFAE29F7BA8}" presName="CompostProcess" presStyleCnt="0">
        <dgm:presLayoutVars>
          <dgm:dir/>
          <dgm:resizeHandles val="exact"/>
        </dgm:presLayoutVars>
      </dgm:prSet>
      <dgm:spPr/>
    </dgm:pt>
    <dgm:pt modelId="{4D281D19-F613-4680-815F-DA2F08AC6F27}" type="pres">
      <dgm:prSet presAssocID="{B1EAA858-E680-47B1-B018-FDFAE29F7BA8}" presName="arrow" presStyleLbl="bgShp" presStyleIdx="0" presStyleCnt="1"/>
      <dgm:spPr/>
    </dgm:pt>
    <dgm:pt modelId="{88C5598E-15BF-4B25-AFDE-55038EA070CE}" type="pres">
      <dgm:prSet presAssocID="{B1EAA858-E680-47B1-B018-FDFAE29F7BA8}" presName="linearProcess" presStyleCnt="0"/>
      <dgm:spPr/>
    </dgm:pt>
    <dgm:pt modelId="{92E4D4E5-DFB8-4670-8A7B-84065970FFEA}" type="pres">
      <dgm:prSet presAssocID="{38F43F80-A093-41FB-9CA8-FBCFCE4A11EF}" presName="textNode" presStyleLbl="node1" presStyleIdx="0" presStyleCnt="5">
        <dgm:presLayoutVars>
          <dgm:bulletEnabled val="1"/>
        </dgm:presLayoutVars>
      </dgm:prSet>
      <dgm:spPr/>
      <dgm:t>
        <a:bodyPr/>
        <a:lstStyle/>
        <a:p>
          <a:endParaRPr lang="es-CL"/>
        </a:p>
      </dgm:t>
    </dgm:pt>
    <dgm:pt modelId="{88A040D1-248E-41A8-9BDA-AFC8860BE239}" type="pres">
      <dgm:prSet presAssocID="{F2F8AFCC-9F32-4AF4-A190-6B3F968CA0D1}" presName="sibTrans" presStyleCnt="0"/>
      <dgm:spPr/>
    </dgm:pt>
    <dgm:pt modelId="{C1639D42-982B-4BB7-9FBD-E44C2EF8EB73}" type="pres">
      <dgm:prSet presAssocID="{00CE9867-F479-46D2-9BE8-0F76D086907C}" presName="textNode" presStyleLbl="node1" presStyleIdx="1" presStyleCnt="5">
        <dgm:presLayoutVars>
          <dgm:bulletEnabled val="1"/>
        </dgm:presLayoutVars>
      </dgm:prSet>
      <dgm:spPr/>
      <dgm:t>
        <a:bodyPr/>
        <a:lstStyle/>
        <a:p>
          <a:endParaRPr lang="es-CL"/>
        </a:p>
      </dgm:t>
    </dgm:pt>
    <dgm:pt modelId="{A8392974-CC0C-443D-BA35-2D437D6FC67A}" type="pres">
      <dgm:prSet presAssocID="{4805C37D-CD51-4CB9-8F32-F96A36DCCB9F}" presName="sibTrans" presStyleCnt="0"/>
      <dgm:spPr/>
    </dgm:pt>
    <dgm:pt modelId="{A470EACE-4DE1-44F3-9921-04A638DE72BF}" type="pres">
      <dgm:prSet presAssocID="{06A43843-6448-47BC-96D6-321BE6F9FE0A}" presName="textNode" presStyleLbl="node1" presStyleIdx="2" presStyleCnt="5">
        <dgm:presLayoutVars>
          <dgm:bulletEnabled val="1"/>
        </dgm:presLayoutVars>
      </dgm:prSet>
      <dgm:spPr/>
      <dgm:t>
        <a:bodyPr/>
        <a:lstStyle/>
        <a:p>
          <a:endParaRPr lang="es-CL"/>
        </a:p>
      </dgm:t>
    </dgm:pt>
    <dgm:pt modelId="{7DE7AB27-1D5D-4743-AACE-4EA58A710F73}" type="pres">
      <dgm:prSet presAssocID="{9FBEE695-8CD1-4A14-9B7B-BBC370AB1A8D}" presName="sibTrans" presStyleCnt="0"/>
      <dgm:spPr/>
    </dgm:pt>
    <dgm:pt modelId="{E9946414-DF19-4459-AE6F-CD7174D6AA68}" type="pres">
      <dgm:prSet presAssocID="{20D7AE23-D56C-43E7-992A-07C5DBF5C98A}" presName="textNode" presStyleLbl="node1" presStyleIdx="3" presStyleCnt="5">
        <dgm:presLayoutVars>
          <dgm:bulletEnabled val="1"/>
        </dgm:presLayoutVars>
      </dgm:prSet>
      <dgm:spPr/>
      <dgm:t>
        <a:bodyPr/>
        <a:lstStyle/>
        <a:p>
          <a:endParaRPr lang="es-CL"/>
        </a:p>
      </dgm:t>
    </dgm:pt>
    <dgm:pt modelId="{D84F6B37-52B7-4BD2-9B41-738817E3E2E3}" type="pres">
      <dgm:prSet presAssocID="{082C6D29-C02C-4D23-A81A-EF42DA37F8A5}" presName="sibTrans" presStyleCnt="0"/>
      <dgm:spPr/>
    </dgm:pt>
    <dgm:pt modelId="{FC75E837-692A-4E1D-AD34-7D8EEDAADFCE}" type="pres">
      <dgm:prSet presAssocID="{E0DA873C-6D77-4E80-A2ED-62455B001CEB}" presName="textNode" presStyleLbl="node1" presStyleIdx="4" presStyleCnt="5">
        <dgm:presLayoutVars>
          <dgm:bulletEnabled val="1"/>
        </dgm:presLayoutVars>
      </dgm:prSet>
      <dgm:spPr/>
      <dgm:t>
        <a:bodyPr/>
        <a:lstStyle/>
        <a:p>
          <a:endParaRPr lang="es-CL"/>
        </a:p>
      </dgm:t>
    </dgm:pt>
  </dgm:ptLst>
  <dgm:cxnLst>
    <dgm:cxn modelId="{16229FBA-9573-4E6B-AE3B-9C319155272B}" type="presOf" srcId="{38F43F80-A093-41FB-9CA8-FBCFCE4A11EF}" destId="{92E4D4E5-DFB8-4670-8A7B-84065970FFEA}" srcOrd="0" destOrd="0" presId="urn:microsoft.com/office/officeart/2005/8/layout/hProcess9"/>
    <dgm:cxn modelId="{50716EC4-8A08-4B6C-985A-6D72B6B72477}" srcId="{B1EAA858-E680-47B1-B018-FDFAE29F7BA8}" destId="{20D7AE23-D56C-43E7-992A-07C5DBF5C98A}" srcOrd="3" destOrd="0" parTransId="{B9CC2BA4-39BC-4E6C-8A93-ADFDCEA96CCE}" sibTransId="{082C6D29-C02C-4D23-A81A-EF42DA37F8A5}"/>
    <dgm:cxn modelId="{C5F30742-7903-4B46-A468-A7A95FD6631F}" srcId="{B1EAA858-E680-47B1-B018-FDFAE29F7BA8}" destId="{E0DA873C-6D77-4E80-A2ED-62455B001CEB}" srcOrd="4" destOrd="0" parTransId="{91EAD0CE-D71D-46B7-9D80-DD1D4707D794}" sibTransId="{3751FE60-A6E5-4349-96FE-2DA995444A6B}"/>
    <dgm:cxn modelId="{9433DCB8-8433-48FA-AB73-F9CBD8A58CAD}" type="presOf" srcId="{E0DA873C-6D77-4E80-A2ED-62455B001CEB}" destId="{FC75E837-692A-4E1D-AD34-7D8EEDAADFCE}" srcOrd="0" destOrd="0" presId="urn:microsoft.com/office/officeart/2005/8/layout/hProcess9"/>
    <dgm:cxn modelId="{7D1FDB2C-E9B5-41BA-A0F3-387A350665E7}" srcId="{B1EAA858-E680-47B1-B018-FDFAE29F7BA8}" destId="{06A43843-6448-47BC-96D6-321BE6F9FE0A}" srcOrd="2" destOrd="0" parTransId="{B40454D3-86C5-4FD2-9C55-713E5B2A86B3}" sibTransId="{9FBEE695-8CD1-4A14-9B7B-BBC370AB1A8D}"/>
    <dgm:cxn modelId="{9BCAF986-84BA-4841-99C7-7409BEC81FB5}" srcId="{B1EAA858-E680-47B1-B018-FDFAE29F7BA8}" destId="{38F43F80-A093-41FB-9CA8-FBCFCE4A11EF}" srcOrd="0" destOrd="0" parTransId="{0A479579-7B04-4FC5-A644-999A877EC672}" sibTransId="{F2F8AFCC-9F32-4AF4-A190-6B3F968CA0D1}"/>
    <dgm:cxn modelId="{B5901C85-7B90-46E6-8F86-EA77C340E4D5}" srcId="{B1EAA858-E680-47B1-B018-FDFAE29F7BA8}" destId="{00CE9867-F479-46D2-9BE8-0F76D086907C}" srcOrd="1" destOrd="0" parTransId="{B701E4A2-EA27-419F-A4AC-987D35FDA6CB}" sibTransId="{4805C37D-CD51-4CB9-8F32-F96A36DCCB9F}"/>
    <dgm:cxn modelId="{6A2F0A3F-3D97-4BF9-B734-D72DE67F55F6}" type="presOf" srcId="{B1EAA858-E680-47B1-B018-FDFAE29F7BA8}" destId="{3609CE10-9796-4053-8816-4CCF86BC4AAA}" srcOrd="0" destOrd="0" presId="urn:microsoft.com/office/officeart/2005/8/layout/hProcess9"/>
    <dgm:cxn modelId="{F2814733-718A-4188-B1E4-A18F3D4AE51F}" type="presOf" srcId="{20D7AE23-D56C-43E7-992A-07C5DBF5C98A}" destId="{E9946414-DF19-4459-AE6F-CD7174D6AA68}" srcOrd="0" destOrd="0" presId="urn:microsoft.com/office/officeart/2005/8/layout/hProcess9"/>
    <dgm:cxn modelId="{F20210EA-70A6-4ED8-87FE-D2C136310D13}" type="presOf" srcId="{06A43843-6448-47BC-96D6-321BE6F9FE0A}" destId="{A470EACE-4DE1-44F3-9921-04A638DE72BF}" srcOrd="0" destOrd="0" presId="urn:microsoft.com/office/officeart/2005/8/layout/hProcess9"/>
    <dgm:cxn modelId="{66FF84BC-92D3-44A2-8D25-041B3A5A6C15}" type="presOf" srcId="{00CE9867-F479-46D2-9BE8-0F76D086907C}" destId="{C1639D42-982B-4BB7-9FBD-E44C2EF8EB73}" srcOrd="0" destOrd="0" presId="urn:microsoft.com/office/officeart/2005/8/layout/hProcess9"/>
    <dgm:cxn modelId="{C6870764-224B-4FFA-AE0C-85548DC2D700}" type="presParOf" srcId="{3609CE10-9796-4053-8816-4CCF86BC4AAA}" destId="{4D281D19-F613-4680-815F-DA2F08AC6F27}" srcOrd="0" destOrd="0" presId="urn:microsoft.com/office/officeart/2005/8/layout/hProcess9"/>
    <dgm:cxn modelId="{10FC4800-5D65-424B-AFDB-6EC8A2E98BE7}" type="presParOf" srcId="{3609CE10-9796-4053-8816-4CCF86BC4AAA}" destId="{88C5598E-15BF-4B25-AFDE-55038EA070CE}" srcOrd="1" destOrd="0" presId="urn:microsoft.com/office/officeart/2005/8/layout/hProcess9"/>
    <dgm:cxn modelId="{F3F671E1-0444-42C4-9A77-112494131E62}" type="presParOf" srcId="{88C5598E-15BF-4B25-AFDE-55038EA070CE}" destId="{92E4D4E5-DFB8-4670-8A7B-84065970FFEA}" srcOrd="0" destOrd="0" presId="urn:microsoft.com/office/officeart/2005/8/layout/hProcess9"/>
    <dgm:cxn modelId="{6736203E-7E9F-49F9-B8DA-C7D6066E62E0}" type="presParOf" srcId="{88C5598E-15BF-4B25-AFDE-55038EA070CE}" destId="{88A040D1-248E-41A8-9BDA-AFC8860BE239}" srcOrd="1" destOrd="0" presId="urn:microsoft.com/office/officeart/2005/8/layout/hProcess9"/>
    <dgm:cxn modelId="{299E31FD-578D-4D74-8F22-4663BCB88EC7}" type="presParOf" srcId="{88C5598E-15BF-4B25-AFDE-55038EA070CE}" destId="{C1639D42-982B-4BB7-9FBD-E44C2EF8EB73}" srcOrd="2" destOrd="0" presId="urn:microsoft.com/office/officeart/2005/8/layout/hProcess9"/>
    <dgm:cxn modelId="{0856A2C7-96D6-4622-A13F-3D7B2330704C}" type="presParOf" srcId="{88C5598E-15BF-4B25-AFDE-55038EA070CE}" destId="{A8392974-CC0C-443D-BA35-2D437D6FC67A}" srcOrd="3" destOrd="0" presId="urn:microsoft.com/office/officeart/2005/8/layout/hProcess9"/>
    <dgm:cxn modelId="{ED915BE7-F40A-44D5-855F-13D4AA3FB707}" type="presParOf" srcId="{88C5598E-15BF-4B25-AFDE-55038EA070CE}" destId="{A470EACE-4DE1-44F3-9921-04A638DE72BF}" srcOrd="4" destOrd="0" presId="urn:microsoft.com/office/officeart/2005/8/layout/hProcess9"/>
    <dgm:cxn modelId="{1BE63060-410C-47B7-915C-52AB17EA9F5B}" type="presParOf" srcId="{88C5598E-15BF-4B25-AFDE-55038EA070CE}" destId="{7DE7AB27-1D5D-4743-AACE-4EA58A710F73}" srcOrd="5" destOrd="0" presId="urn:microsoft.com/office/officeart/2005/8/layout/hProcess9"/>
    <dgm:cxn modelId="{1E12DC20-E35F-4EF4-A572-27ABF269B962}" type="presParOf" srcId="{88C5598E-15BF-4B25-AFDE-55038EA070CE}" destId="{E9946414-DF19-4459-AE6F-CD7174D6AA68}" srcOrd="6" destOrd="0" presId="urn:microsoft.com/office/officeart/2005/8/layout/hProcess9"/>
    <dgm:cxn modelId="{54B350DB-E949-47A8-A0F7-F08D2C6E156F}" type="presParOf" srcId="{88C5598E-15BF-4B25-AFDE-55038EA070CE}" destId="{D84F6B37-52B7-4BD2-9B41-738817E3E2E3}" srcOrd="7" destOrd="0" presId="urn:microsoft.com/office/officeart/2005/8/layout/hProcess9"/>
    <dgm:cxn modelId="{A48C2809-82AB-4203-A44B-084A07706C7B}" type="presParOf" srcId="{88C5598E-15BF-4B25-AFDE-55038EA070CE}" destId="{FC75E837-692A-4E1D-AD34-7D8EEDAADFCE}"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030977-7D63-4283-B53F-93123CAC0E38}"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es-CL"/>
        </a:p>
      </dgm:t>
    </dgm:pt>
    <dgm:pt modelId="{C261CBD2-0A8E-4197-B8BC-B0FFAA0212FF}">
      <dgm:prSet/>
      <dgm:spPr/>
      <dgm:t>
        <a:bodyPr/>
        <a:lstStyle/>
        <a:p>
          <a:r>
            <a:rPr lang="es-CL"/>
            <a:t>Procesos principales.</a:t>
          </a:r>
        </a:p>
      </dgm:t>
    </dgm:pt>
    <dgm:pt modelId="{98978397-8A38-4D43-9885-60A8F90F575F}" type="parTrans" cxnId="{DBD1E0D7-9159-43E5-973B-7ADA11076E87}">
      <dgm:prSet/>
      <dgm:spPr/>
      <dgm:t>
        <a:bodyPr/>
        <a:lstStyle/>
        <a:p>
          <a:endParaRPr lang="es-CL"/>
        </a:p>
      </dgm:t>
    </dgm:pt>
    <dgm:pt modelId="{EB40DB3B-1620-4F8F-90E2-85A75BAB3350}" type="sibTrans" cxnId="{DBD1E0D7-9159-43E5-973B-7ADA11076E87}">
      <dgm:prSet/>
      <dgm:spPr/>
      <dgm:t>
        <a:bodyPr/>
        <a:lstStyle/>
        <a:p>
          <a:endParaRPr lang="es-CL"/>
        </a:p>
      </dgm:t>
    </dgm:pt>
    <dgm:pt modelId="{D9D2D7CF-C6EB-4BA8-AD2E-77F2675B8C92}">
      <dgm:prSet/>
      <dgm:spPr/>
      <dgm:t>
        <a:bodyPr/>
        <a:lstStyle/>
        <a:p>
          <a:r>
            <a:rPr lang="es-CL"/>
            <a:t>Adquisición.</a:t>
          </a:r>
        </a:p>
      </dgm:t>
    </dgm:pt>
    <dgm:pt modelId="{CE646E38-08B8-453D-AD1F-30C58C05037C}" type="parTrans" cxnId="{B84C8FF5-8E7E-4BDF-ABEC-C38CAC2BF135}">
      <dgm:prSet/>
      <dgm:spPr/>
      <dgm:t>
        <a:bodyPr/>
        <a:lstStyle/>
        <a:p>
          <a:endParaRPr lang="es-CL"/>
        </a:p>
      </dgm:t>
    </dgm:pt>
    <dgm:pt modelId="{B3A78436-1AC0-4DE1-83D4-2F0BD213C714}" type="sibTrans" cxnId="{B84C8FF5-8E7E-4BDF-ABEC-C38CAC2BF135}">
      <dgm:prSet/>
      <dgm:spPr/>
      <dgm:t>
        <a:bodyPr/>
        <a:lstStyle/>
        <a:p>
          <a:endParaRPr lang="es-CL"/>
        </a:p>
      </dgm:t>
    </dgm:pt>
    <dgm:pt modelId="{6B83DBE3-471C-49E8-B79E-75F5764C3F8D}">
      <dgm:prSet/>
      <dgm:spPr/>
      <dgm:t>
        <a:bodyPr/>
        <a:lstStyle/>
        <a:p>
          <a:r>
            <a:rPr lang="es-CL"/>
            <a:t>Suministro.</a:t>
          </a:r>
        </a:p>
      </dgm:t>
    </dgm:pt>
    <dgm:pt modelId="{A163697F-393C-495A-B6C7-E34BFFB37950}" type="parTrans" cxnId="{F121C3E2-B2DD-494E-A1D6-F76A2FE1561D}">
      <dgm:prSet/>
      <dgm:spPr/>
      <dgm:t>
        <a:bodyPr/>
        <a:lstStyle/>
        <a:p>
          <a:endParaRPr lang="es-CL"/>
        </a:p>
      </dgm:t>
    </dgm:pt>
    <dgm:pt modelId="{A8B12099-048F-4DB0-A7CE-FEED02CA34DB}" type="sibTrans" cxnId="{F121C3E2-B2DD-494E-A1D6-F76A2FE1561D}">
      <dgm:prSet/>
      <dgm:spPr/>
      <dgm:t>
        <a:bodyPr/>
        <a:lstStyle/>
        <a:p>
          <a:endParaRPr lang="es-CL"/>
        </a:p>
      </dgm:t>
    </dgm:pt>
    <dgm:pt modelId="{01E8CAFD-AA98-447D-8FAF-1BA50E4B4D30}">
      <dgm:prSet/>
      <dgm:spPr/>
      <dgm:t>
        <a:bodyPr/>
        <a:lstStyle/>
        <a:p>
          <a:r>
            <a:rPr lang="es-CL" dirty="0">
              <a:solidFill>
                <a:srgbClr val="FF0000"/>
              </a:solidFill>
              <a:highlight>
                <a:srgbClr val="FFFF00"/>
              </a:highlight>
            </a:rPr>
            <a:t>Desarrollo.</a:t>
          </a:r>
        </a:p>
      </dgm:t>
    </dgm:pt>
    <dgm:pt modelId="{7779C519-F94B-4399-9C58-3D98117C62E4}" type="parTrans" cxnId="{9DDDC86F-DEC5-47F8-8BA8-2BF443B0F6C6}">
      <dgm:prSet/>
      <dgm:spPr/>
      <dgm:t>
        <a:bodyPr/>
        <a:lstStyle/>
        <a:p>
          <a:endParaRPr lang="es-CL"/>
        </a:p>
      </dgm:t>
    </dgm:pt>
    <dgm:pt modelId="{FEA737C0-AFBC-4D99-B896-6879F6176CE8}" type="sibTrans" cxnId="{9DDDC86F-DEC5-47F8-8BA8-2BF443B0F6C6}">
      <dgm:prSet/>
      <dgm:spPr/>
      <dgm:t>
        <a:bodyPr/>
        <a:lstStyle/>
        <a:p>
          <a:endParaRPr lang="es-CL"/>
        </a:p>
      </dgm:t>
    </dgm:pt>
    <dgm:pt modelId="{E6C78F2A-6357-451D-AF80-5A75BCDEBB2B}">
      <dgm:prSet/>
      <dgm:spPr/>
      <dgm:t>
        <a:bodyPr/>
        <a:lstStyle/>
        <a:p>
          <a:r>
            <a:rPr lang="es-CL" dirty="0"/>
            <a:t>Operación.</a:t>
          </a:r>
        </a:p>
      </dgm:t>
    </dgm:pt>
    <dgm:pt modelId="{3793CCBA-328F-495C-8A89-1AB1E7AB3630}" type="parTrans" cxnId="{18A5D087-E6D7-4BE9-A0B3-F44F50199911}">
      <dgm:prSet/>
      <dgm:spPr/>
      <dgm:t>
        <a:bodyPr/>
        <a:lstStyle/>
        <a:p>
          <a:endParaRPr lang="es-CL"/>
        </a:p>
      </dgm:t>
    </dgm:pt>
    <dgm:pt modelId="{4710BC84-56E9-4F91-8567-2211C138D367}" type="sibTrans" cxnId="{18A5D087-E6D7-4BE9-A0B3-F44F50199911}">
      <dgm:prSet/>
      <dgm:spPr/>
      <dgm:t>
        <a:bodyPr/>
        <a:lstStyle/>
        <a:p>
          <a:endParaRPr lang="es-CL"/>
        </a:p>
      </dgm:t>
    </dgm:pt>
    <dgm:pt modelId="{DE9AC2DC-392C-4315-879C-8617C8045CF1}">
      <dgm:prSet/>
      <dgm:spPr/>
      <dgm:t>
        <a:bodyPr/>
        <a:lstStyle/>
        <a:p>
          <a:r>
            <a:rPr lang="es-CL"/>
            <a:t>Mantenimiento.</a:t>
          </a:r>
        </a:p>
      </dgm:t>
    </dgm:pt>
    <dgm:pt modelId="{50DBC150-7A5F-4DF7-A430-ED61FFD04CB1}" type="parTrans" cxnId="{C070FAEE-1DBA-447C-A5B9-341E651BEDF7}">
      <dgm:prSet/>
      <dgm:spPr/>
      <dgm:t>
        <a:bodyPr/>
        <a:lstStyle/>
        <a:p>
          <a:endParaRPr lang="es-CL"/>
        </a:p>
      </dgm:t>
    </dgm:pt>
    <dgm:pt modelId="{120CE49B-02C3-45DF-BB14-F2FC71A8E85D}" type="sibTrans" cxnId="{C070FAEE-1DBA-447C-A5B9-341E651BEDF7}">
      <dgm:prSet/>
      <dgm:spPr/>
      <dgm:t>
        <a:bodyPr/>
        <a:lstStyle/>
        <a:p>
          <a:endParaRPr lang="es-CL"/>
        </a:p>
      </dgm:t>
    </dgm:pt>
    <dgm:pt modelId="{86E3823B-DDF8-42B7-BADC-85E45385195E}">
      <dgm:prSet/>
      <dgm:spPr/>
      <dgm:t>
        <a:bodyPr/>
        <a:lstStyle/>
        <a:p>
          <a:r>
            <a:rPr lang="es-CL"/>
            <a:t>Procesos de soporte.</a:t>
          </a:r>
        </a:p>
      </dgm:t>
    </dgm:pt>
    <dgm:pt modelId="{678CDC9F-616C-4B7A-A907-B9BA13429509}" type="parTrans" cxnId="{B847540F-E9DF-411F-8FEF-30FF4B25C691}">
      <dgm:prSet/>
      <dgm:spPr/>
      <dgm:t>
        <a:bodyPr/>
        <a:lstStyle/>
        <a:p>
          <a:endParaRPr lang="es-CL"/>
        </a:p>
      </dgm:t>
    </dgm:pt>
    <dgm:pt modelId="{5A9452B6-4DF5-4ECA-9349-E0B4F5661F65}" type="sibTrans" cxnId="{B847540F-E9DF-411F-8FEF-30FF4B25C691}">
      <dgm:prSet/>
      <dgm:spPr/>
      <dgm:t>
        <a:bodyPr/>
        <a:lstStyle/>
        <a:p>
          <a:endParaRPr lang="es-CL"/>
        </a:p>
      </dgm:t>
    </dgm:pt>
    <dgm:pt modelId="{D791C493-9193-432B-B4FE-E7AD0F4B0405}">
      <dgm:prSet/>
      <dgm:spPr/>
      <dgm:t>
        <a:bodyPr/>
        <a:lstStyle/>
        <a:p>
          <a:r>
            <a:rPr lang="es-CL"/>
            <a:t>Documentación</a:t>
          </a:r>
        </a:p>
      </dgm:t>
    </dgm:pt>
    <dgm:pt modelId="{5D830F42-E416-4B36-952C-1E53C57EA0AA}" type="parTrans" cxnId="{3CF634DC-6AB4-4399-8EDC-7977B53A8066}">
      <dgm:prSet/>
      <dgm:spPr/>
      <dgm:t>
        <a:bodyPr/>
        <a:lstStyle/>
        <a:p>
          <a:endParaRPr lang="es-CL"/>
        </a:p>
      </dgm:t>
    </dgm:pt>
    <dgm:pt modelId="{D227A171-5789-4B5A-8FA9-840775089769}" type="sibTrans" cxnId="{3CF634DC-6AB4-4399-8EDC-7977B53A8066}">
      <dgm:prSet/>
      <dgm:spPr/>
      <dgm:t>
        <a:bodyPr/>
        <a:lstStyle/>
        <a:p>
          <a:endParaRPr lang="es-CL"/>
        </a:p>
      </dgm:t>
    </dgm:pt>
    <dgm:pt modelId="{4457A2B3-1DC6-48F4-8676-850C782D535C}">
      <dgm:prSet/>
      <dgm:spPr/>
      <dgm:t>
        <a:bodyPr/>
        <a:lstStyle/>
        <a:p>
          <a:r>
            <a:rPr lang="es-CL"/>
            <a:t>Gestión de la configuración.</a:t>
          </a:r>
        </a:p>
      </dgm:t>
    </dgm:pt>
    <dgm:pt modelId="{D3A43643-946E-437B-8C20-D7E06E33CBBC}" type="parTrans" cxnId="{AE528054-B678-4B95-A0F6-485CAD6B516C}">
      <dgm:prSet/>
      <dgm:spPr/>
      <dgm:t>
        <a:bodyPr/>
        <a:lstStyle/>
        <a:p>
          <a:endParaRPr lang="es-CL"/>
        </a:p>
      </dgm:t>
    </dgm:pt>
    <dgm:pt modelId="{603D88B2-0B49-4E92-AE42-31B63F2A38D9}" type="sibTrans" cxnId="{AE528054-B678-4B95-A0F6-485CAD6B516C}">
      <dgm:prSet/>
      <dgm:spPr/>
      <dgm:t>
        <a:bodyPr/>
        <a:lstStyle/>
        <a:p>
          <a:endParaRPr lang="es-CL"/>
        </a:p>
      </dgm:t>
    </dgm:pt>
    <dgm:pt modelId="{97EC07AD-6232-4C81-95C6-8DBDF9259288}">
      <dgm:prSet/>
      <dgm:spPr/>
      <dgm:t>
        <a:bodyPr/>
        <a:lstStyle/>
        <a:p>
          <a:r>
            <a:rPr lang="es-CL"/>
            <a:t>Aseguramiento de calidad.</a:t>
          </a:r>
        </a:p>
      </dgm:t>
    </dgm:pt>
    <dgm:pt modelId="{9E227861-5BF9-4684-A272-195192EB840B}" type="parTrans" cxnId="{EED261C6-0B47-4392-A228-D37DFE6D4963}">
      <dgm:prSet/>
      <dgm:spPr/>
      <dgm:t>
        <a:bodyPr/>
        <a:lstStyle/>
        <a:p>
          <a:endParaRPr lang="es-CL"/>
        </a:p>
      </dgm:t>
    </dgm:pt>
    <dgm:pt modelId="{A41C501E-0A4B-42A6-BC97-C81DA6D9D1D4}" type="sibTrans" cxnId="{EED261C6-0B47-4392-A228-D37DFE6D4963}">
      <dgm:prSet/>
      <dgm:spPr/>
      <dgm:t>
        <a:bodyPr/>
        <a:lstStyle/>
        <a:p>
          <a:endParaRPr lang="es-CL"/>
        </a:p>
      </dgm:t>
    </dgm:pt>
    <dgm:pt modelId="{AB6FD586-0843-414F-BC30-3D3E9DCEA627}">
      <dgm:prSet/>
      <dgm:spPr/>
      <dgm:t>
        <a:bodyPr/>
        <a:lstStyle/>
        <a:p>
          <a:r>
            <a:rPr lang="es-CL"/>
            <a:t>Verificación.</a:t>
          </a:r>
        </a:p>
      </dgm:t>
    </dgm:pt>
    <dgm:pt modelId="{AC6F4182-AD1F-464A-80C5-F8A549544C8D}" type="parTrans" cxnId="{40C32B34-937F-4BEF-9808-4A072B8DF0FF}">
      <dgm:prSet/>
      <dgm:spPr/>
      <dgm:t>
        <a:bodyPr/>
        <a:lstStyle/>
        <a:p>
          <a:endParaRPr lang="es-CL"/>
        </a:p>
      </dgm:t>
    </dgm:pt>
    <dgm:pt modelId="{17FC0FCA-3F37-4CE7-85D8-452E9BB21F8E}" type="sibTrans" cxnId="{40C32B34-937F-4BEF-9808-4A072B8DF0FF}">
      <dgm:prSet/>
      <dgm:spPr/>
      <dgm:t>
        <a:bodyPr/>
        <a:lstStyle/>
        <a:p>
          <a:endParaRPr lang="es-CL"/>
        </a:p>
      </dgm:t>
    </dgm:pt>
    <dgm:pt modelId="{3361442B-3D3B-4D57-9958-8B71AFE210F4}">
      <dgm:prSet/>
      <dgm:spPr/>
      <dgm:t>
        <a:bodyPr/>
        <a:lstStyle/>
        <a:p>
          <a:r>
            <a:rPr lang="es-CL"/>
            <a:t>Validación.</a:t>
          </a:r>
        </a:p>
      </dgm:t>
    </dgm:pt>
    <dgm:pt modelId="{9101CF57-2D8D-42CA-BD40-07EA5D097ECB}" type="parTrans" cxnId="{639FB135-FC99-4547-AE2F-D393D14433DB}">
      <dgm:prSet/>
      <dgm:spPr/>
      <dgm:t>
        <a:bodyPr/>
        <a:lstStyle/>
        <a:p>
          <a:endParaRPr lang="es-CL"/>
        </a:p>
      </dgm:t>
    </dgm:pt>
    <dgm:pt modelId="{71B3C70D-9771-4FA8-9B4F-07A2BE836AA9}" type="sibTrans" cxnId="{639FB135-FC99-4547-AE2F-D393D14433DB}">
      <dgm:prSet/>
      <dgm:spPr/>
      <dgm:t>
        <a:bodyPr/>
        <a:lstStyle/>
        <a:p>
          <a:endParaRPr lang="es-CL"/>
        </a:p>
      </dgm:t>
    </dgm:pt>
    <dgm:pt modelId="{63802AF0-62F7-42B4-B03C-0BBEBDE25521}">
      <dgm:prSet/>
      <dgm:spPr/>
      <dgm:t>
        <a:bodyPr/>
        <a:lstStyle/>
        <a:p>
          <a:r>
            <a:rPr lang="es-CL"/>
            <a:t>Revisión conjunta.</a:t>
          </a:r>
        </a:p>
      </dgm:t>
    </dgm:pt>
    <dgm:pt modelId="{1EEEFAC0-8983-4BA7-8B8E-5BBB7FDA06B1}" type="parTrans" cxnId="{396831B8-BE04-41B0-A1BE-13138D601F4A}">
      <dgm:prSet/>
      <dgm:spPr/>
      <dgm:t>
        <a:bodyPr/>
        <a:lstStyle/>
        <a:p>
          <a:endParaRPr lang="es-CL"/>
        </a:p>
      </dgm:t>
    </dgm:pt>
    <dgm:pt modelId="{09445534-9432-4D00-9748-2DC342CBDC69}" type="sibTrans" cxnId="{396831B8-BE04-41B0-A1BE-13138D601F4A}">
      <dgm:prSet/>
      <dgm:spPr/>
      <dgm:t>
        <a:bodyPr/>
        <a:lstStyle/>
        <a:p>
          <a:endParaRPr lang="es-CL"/>
        </a:p>
      </dgm:t>
    </dgm:pt>
    <dgm:pt modelId="{FC8B76E7-C9E8-479A-A4A2-90E8ADB3F114}">
      <dgm:prSet/>
      <dgm:spPr/>
      <dgm:t>
        <a:bodyPr/>
        <a:lstStyle/>
        <a:p>
          <a:r>
            <a:rPr lang="es-CL"/>
            <a:t>Auditoría.</a:t>
          </a:r>
        </a:p>
      </dgm:t>
    </dgm:pt>
    <dgm:pt modelId="{F845E39F-6237-4940-9419-E33E6BBFB80F}" type="parTrans" cxnId="{0BC795F7-24C3-46C6-AAF1-85AA2C51C829}">
      <dgm:prSet/>
      <dgm:spPr/>
      <dgm:t>
        <a:bodyPr/>
        <a:lstStyle/>
        <a:p>
          <a:endParaRPr lang="es-CL"/>
        </a:p>
      </dgm:t>
    </dgm:pt>
    <dgm:pt modelId="{EB4F5753-8590-4135-A374-3675A32A482E}" type="sibTrans" cxnId="{0BC795F7-24C3-46C6-AAF1-85AA2C51C829}">
      <dgm:prSet/>
      <dgm:spPr/>
      <dgm:t>
        <a:bodyPr/>
        <a:lstStyle/>
        <a:p>
          <a:endParaRPr lang="es-CL"/>
        </a:p>
      </dgm:t>
    </dgm:pt>
    <dgm:pt modelId="{E5447BE7-3BDD-474D-B268-90E6E2A83601}">
      <dgm:prSet/>
      <dgm:spPr/>
      <dgm:t>
        <a:bodyPr/>
        <a:lstStyle/>
        <a:p>
          <a:r>
            <a:rPr lang="es-CL"/>
            <a:t>Resolución de problemas.</a:t>
          </a:r>
        </a:p>
      </dgm:t>
    </dgm:pt>
    <dgm:pt modelId="{25D84CA5-0F3F-4DDD-9B9F-3930B9A18978}" type="parTrans" cxnId="{C66ABC1E-391A-4D64-8F0D-0FD6CA50E614}">
      <dgm:prSet/>
      <dgm:spPr/>
      <dgm:t>
        <a:bodyPr/>
        <a:lstStyle/>
        <a:p>
          <a:endParaRPr lang="es-CL"/>
        </a:p>
      </dgm:t>
    </dgm:pt>
    <dgm:pt modelId="{C686E8D3-4E9F-45ED-B48C-2E5274AA4E92}" type="sibTrans" cxnId="{C66ABC1E-391A-4D64-8F0D-0FD6CA50E614}">
      <dgm:prSet/>
      <dgm:spPr/>
      <dgm:t>
        <a:bodyPr/>
        <a:lstStyle/>
        <a:p>
          <a:endParaRPr lang="es-CL"/>
        </a:p>
      </dgm:t>
    </dgm:pt>
    <dgm:pt modelId="{129DF089-9591-42AD-8D1A-B41EEC0FF77C}">
      <dgm:prSet/>
      <dgm:spPr/>
      <dgm:t>
        <a:bodyPr/>
        <a:lstStyle/>
        <a:p>
          <a:r>
            <a:rPr lang="es-CL"/>
            <a:t>Procesos de la organización.</a:t>
          </a:r>
        </a:p>
      </dgm:t>
    </dgm:pt>
    <dgm:pt modelId="{7913A376-4441-4C2F-AD09-24B0D3689BB0}" type="parTrans" cxnId="{676D00B2-AFE6-4E0D-BABB-92DD015E9859}">
      <dgm:prSet/>
      <dgm:spPr/>
      <dgm:t>
        <a:bodyPr/>
        <a:lstStyle/>
        <a:p>
          <a:endParaRPr lang="es-CL"/>
        </a:p>
      </dgm:t>
    </dgm:pt>
    <dgm:pt modelId="{7A5CED2E-10F4-40CB-BF90-280E80E89CAA}" type="sibTrans" cxnId="{676D00B2-AFE6-4E0D-BABB-92DD015E9859}">
      <dgm:prSet/>
      <dgm:spPr/>
      <dgm:t>
        <a:bodyPr/>
        <a:lstStyle/>
        <a:p>
          <a:endParaRPr lang="es-CL"/>
        </a:p>
      </dgm:t>
    </dgm:pt>
    <dgm:pt modelId="{5666470A-F59D-4989-A7FD-0E77EB44BD57}">
      <dgm:prSet/>
      <dgm:spPr/>
      <dgm:t>
        <a:bodyPr/>
        <a:lstStyle/>
        <a:p>
          <a:r>
            <a:rPr lang="es-CL"/>
            <a:t>Gestión.</a:t>
          </a:r>
        </a:p>
      </dgm:t>
    </dgm:pt>
    <dgm:pt modelId="{5508B289-B26E-4714-B932-A9CBD3E79413}" type="parTrans" cxnId="{6C4DB50B-FBA1-4777-8FEE-7C89E704C708}">
      <dgm:prSet/>
      <dgm:spPr/>
      <dgm:t>
        <a:bodyPr/>
        <a:lstStyle/>
        <a:p>
          <a:endParaRPr lang="es-CL"/>
        </a:p>
      </dgm:t>
    </dgm:pt>
    <dgm:pt modelId="{C15C0027-A266-4174-8349-7613E82FC132}" type="sibTrans" cxnId="{6C4DB50B-FBA1-4777-8FEE-7C89E704C708}">
      <dgm:prSet/>
      <dgm:spPr/>
      <dgm:t>
        <a:bodyPr/>
        <a:lstStyle/>
        <a:p>
          <a:endParaRPr lang="es-CL"/>
        </a:p>
      </dgm:t>
    </dgm:pt>
    <dgm:pt modelId="{35CF7450-CA6B-4509-8F17-EAF29DFE2B2D}">
      <dgm:prSet/>
      <dgm:spPr/>
      <dgm:t>
        <a:bodyPr/>
        <a:lstStyle/>
        <a:p>
          <a:r>
            <a:rPr lang="es-CL"/>
            <a:t>Infraestructura.</a:t>
          </a:r>
        </a:p>
      </dgm:t>
    </dgm:pt>
    <dgm:pt modelId="{36860C44-9A25-46B5-BAC2-D6F948529847}" type="parTrans" cxnId="{E7CC83C8-C90B-4B23-86E4-384A92222A8C}">
      <dgm:prSet/>
      <dgm:spPr/>
      <dgm:t>
        <a:bodyPr/>
        <a:lstStyle/>
        <a:p>
          <a:endParaRPr lang="es-CL"/>
        </a:p>
      </dgm:t>
    </dgm:pt>
    <dgm:pt modelId="{A42460EE-E35A-4A23-83BF-925E3E178620}" type="sibTrans" cxnId="{E7CC83C8-C90B-4B23-86E4-384A92222A8C}">
      <dgm:prSet/>
      <dgm:spPr/>
      <dgm:t>
        <a:bodyPr/>
        <a:lstStyle/>
        <a:p>
          <a:endParaRPr lang="es-CL"/>
        </a:p>
      </dgm:t>
    </dgm:pt>
    <dgm:pt modelId="{08D7A86A-BDC0-4FF6-8D48-065510C4F9BA}">
      <dgm:prSet/>
      <dgm:spPr/>
      <dgm:t>
        <a:bodyPr/>
        <a:lstStyle/>
        <a:p>
          <a:r>
            <a:rPr lang="es-CL"/>
            <a:t>Mejora.</a:t>
          </a:r>
        </a:p>
      </dgm:t>
    </dgm:pt>
    <dgm:pt modelId="{69F8BACA-B4A4-4D04-9BD8-950619F703AC}" type="parTrans" cxnId="{A33BCEEA-ABAD-4A2C-8219-A0CA65C787A5}">
      <dgm:prSet/>
      <dgm:spPr/>
      <dgm:t>
        <a:bodyPr/>
        <a:lstStyle/>
        <a:p>
          <a:endParaRPr lang="es-CL"/>
        </a:p>
      </dgm:t>
    </dgm:pt>
    <dgm:pt modelId="{573079FE-0674-4118-B8EA-4426372813F3}" type="sibTrans" cxnId="{A33BCEEA-ABAD-4A2C-8219-A0CA65C787A5}">
      <dgm:prSet/>
      <dgm:spPr/>
      <dgm:t>
        <a:bodyPr/>
        <a:lstStyle/>
        <a:p>
          <a:endParaRPr lang="es-CL"/>
        </a:p>
      </dgm:t>
    </dgm:pt>
    <dgm:pt modelId="{6B77771C-194A-405A-AA43-BE5D7391F901}">
      <dgm:prSet/>
      <dgm:spPr/>
      <dgm:t>
        <a:bodyPr/>
        <a:lstStyle/>
        <a:p>
          <a:r>
            <a:rPr lang="es-CL"/>
            <a:t>Recursos Humanos.</a:t>
          </a:r>
        </a:p>
      </dgm:t>
    </dgm:pt>
    <dgm:pt modelId="{BB079711-28AF-44FF-B6F6-371BC735AB32}" type="parTrans" cxnId="{3F238D66-2192-4527-8906-8399304057AE}">
      <dgm:prSet/>
      <dgm:spPr/>
      <dgm:t>
        <a:bodyPr/>
        <a:lstStyle/>
        <a:p>
          <a:endParaRPr lang="es-CL"/>
        </a:p>
      </dgm:t>
    </dgm:pt>
    <dgm:pt modelId="{62496A4B-7913-4215-AE34-E920A4470D07}" type="sibTrans" cxnId="{3F238D66-2192-4527-8906-8399304057AE}">
      <dgm:prSet/>
      <dgm:spPr/>
      <dgm:t>
        <a:bodyPr/>
        <a:lstStyle/>
        <a:p>
          <a:endParaRPr lang="es-CL"/>
        </a:p>
      </dgm:t>
    </dgm:pt>
    <dgm:pt modelId="{608EA5D1-56B0-4691-8221-97086B2A90A3}" type="pres">
      <dgm:prSet presAssocID="{47030977-7D63-4283-B53F-93123CAC0E38}" presName="Name0" presStyleCnt="0">
        <dgm:presLayoutVars>
          <dgm:dir/>
          <dgm:animLvl val="lvl"/>
          <dgm:resizeHandles val="exact"/>
        </dgm:presLayoutVars>
      </dgm:prSet>
      <dgm:spPr/>
      <dgm:t>
        <a:bodyPr/>
        <a:lstStyle/>
        <a:p>
          <a:endParaRPr lang="es-CL"/>
        </a:p>
      </dgm:t>
    </dgm:pt>
    <dgm:pt modelId="{3BDAACF9-1074-4201-BDCA-92DFDB04233D}" type="pres">
      <dgm:prSet presAssocID="{C261CBD2-0A8E-4197-B8BC-B0FFAA0212FF}" presName="composite" presStyleCnt="0"/>
      <dgm:spPr/>
    </dgm:pt>
    <dgm:pt modelId="{41B6F115-93DC-4E41-AB32-B1C7F9EAC489}" type="pres">
      <dgm:prSet presAssocID="{C261CBD2-0A8E-4197-B8BC-B0FFAA0212FF}" presName="parTx" presStyleLbl="alignNode1" presStyleIdx="0" presStyleCnt="3">
        <dgm:presLayoutVars>
          <dgm:chMax val="0"/>
          <dgm:chPref val="0"/>
          <dgm:bulletEnabled val="1"/>
        </dgm:presLayoutVars>
      </dgm:prSet>
      <dgm:spPr/>
      <dgm:t>
        <a:bodyPr/>
        <a:lstStyle/>
        <a:p>
          <a:endParaRPr lang="es-CL"/>
        </a:p>
      </dgm:t>
    </dgm:pt>
    <dgm:pt modelId="{796CED7A-567B-44CE-AAD3-DBD7775802E6}" type="pres">
      <dgm:prSet presAssocID="{C261CBD2-0A8E-4197-B8BC-B0FFAA0212FF}" presName="desTx" presStyleLbl="alignAccFollowNode1" presStyleIdx="0" presStyleCnt="3">
        <dgm:presLayoutVars>
          <dgm:bulletEnabled val="1"/>
        </dgm:presLayoutVars>
      </dgm:prSet>
      <dgm:spPr/>
      <dgm:t>
        <a:bodyPr/>
        <a:lstStyle/>
        <a:p>
          <a:endParaRPr lang="es-CL"/>
        </a:p>
      </dgm:t>
    </dgm:pt>
    <dgm:pt modelId="{1C7FCB9A-05A7-407E-B652-F37D9CC56C33}" type="pres">
      <dgm:prSet presAssocID="{EB40DB3B-1620-4F8F-90E2-85A75BAB3350}" presName="space" presStyleCnt="0"/>
      <dgm:spPr/>
    </dgm:pt>
    <dgm:pt modelId="{4E8ABF15-667C-4B8C-AC22-BDBFB49EFBBB}" type="pres">
      <dgm:prSet presAssocID="{86E3823B-DDF8-42B7-BADC-85E45385195E}" presName="composite" presStyleCnt="0"/>
      <dgm:spPr/>
    </dgm:pt>
    <dgm:pt modelId="{587A45E6-585A-4EB6-BADB-55E6629BF39F}" type="pres">
      <dgm:prSet presAssocID="{86E3823B-DDF8-42B7-BADC-85E45385195E}" presName="parTx" presStyleLbl="alignNode1" presStyleIdx="1" presStyleCnt="3">
        <dgm:presLayoutVars>
          <dgm:chMax val="0"/>
          <dgm:chPref val="0"/>
          <dgm:bulletEnabled val="1"/>
        </dgm:presLayoutVars>
      </dgm:prSet>
      <dgm:spPr/>
      <dgm:t>
        <a:bodyPr/>
        <a:lstStyle/>
        <a:p>
          <a:endParaRPr lang="es-CL"/>
        </a:p>
      </dgm:t>
    </dgm:pt>
    <dgm:pt modelId="{84076FEC-C677-485B-B78C-642A63B026B4}" type="pres">
      <dgm:prSet presAssocID="{86E3823B-DDF8-42B7-BADC-85E45385195E}" presName="desTx" presStyleLbl="alignAccFollowNode1" presStyleIdx="1" presStyleCnt="3">
        <dgm:presLayoutVars>
          <dgm:bulletEnabled val="1"/>
        </dgm:presLayoutVars>
      </dgm:prSet>
      <dgm:spPr/>
      <dgm:t>
        <a:bodyPr/>
        <a:lstStyle/>
        <a:p>
          <a:endParaRPr lang="es-CL"/>
        </a:p>
      </dgm:t>
    </dgm:pt>
    <dgm:pt modelId="{1601B056-65A4-4817-9242-010DC06677D0}" type="pres">
      <dgm:prSet presAssocID="{5A9452B6-4DF5-4ECA-9349-E0B4F5661F65}" presName="space" presStyleCnt="0"/>
      <dgm:spPr/>
    </dgm:pt>
    <dgm:pt modelId="{63EA312B-46A7-452B-8A61-407600AD4CBD}" type="pres">
      <dgm:prSet presAssocID="{129DF089-9591-42AD-8D1A-B41EEC0FF77C}" presName="composite" presStyleCnt="0"/>
      <dgm:spPr/>
    </dgm:pt>
    <dgm:pt modelId="{D3497CAF-3A08-4E91-A74E-2F9F42A31224}" type="pres">
      <dgm:prSet presAssocID="{129DF089-9591-42AD-8D1A-B41EEC0FF77C}" presName="parTx" presStyleLbl="alignNode1" presStyleIdx="2" presStyleCnt="3">
        <dgm:presLayoutVars>
          <dgm:chMax val="0"/>
          <dgm:chPref val="0"/>
          <dgm:bulletEnabled val="1"/>
        </dgm:presLayoutVars>
      </dgm:prSet>
      <dgm:spPr/>
      <dgm:t>
        <a:bodyPr/>
        <a:lstStyle/>
        <a:p>
          <a:endParaRPr lang="es-CL"/>
        </a:p>
      </dgm:t>
    </dgm:pt>
    <dgm:pt modelId="{41BBCC87-5788-4CB1-BC19-20332C7AD42B}" type="pres">
      <dgm:prSet presAssocID="{129DF089-9591-42AD-8D1A-B41EEC0FF77C}" presName="desTx" presStyleLbl="alignAccFollowNode1" presStyleIdx="2" presStyleCnt="3">
        <dgm:presLayoutVars>
          <dgm:bulletEnabled val="1"/>
        </dgm:presLayoutVars>
      </dgm:prSet>
      <dgm:spPr/>
      <dgm:t>
        <a:bodyPr/>
        <a:lstStyle/>
        <a:p>
          <a:endParaRPr lang="es-CL"/>
        </a:p>
      </dgm:t>
    </dgm:pt>
  </dgm:ptLst>
  <dgm:cxnLst>
    <dgm:cxn modelId="{3CF634DC-6AB4-4399-8EDC-7977B53A8066}" srcId="{86E3823B-DDF8-42B7-BADC-85E45385195E}" destId="{D791C493-9193-432B-B4FE-E7AD0F4B0405}" srcOrd="0" destOrd="0" parTransId="{5D830F42-E416-4B36-952C-1E53C57EA0AA}" sibTransId="{D227A171-5789-4B5A-8FA9-840775089769}"/>
    <dgm:cxn modelId="{37C309F1-9444-4E6E-A42D-C8B0B32033AA}" type="presOf" srcId="{AB6FD586-0843-414F-BC30-3D3E9DCEA627}" destId="{84076FEC-C677-485B-B78C-642A63B026B4}" srcOrd="0" destOrd="3" presId="urn:microsoft.com/office/officeart/2005/8/layout/hList1"/>
    <dgm:cxn modelId="{F83C485C-EF24-4D46-8E3A-5AD72D6C3A53}" type="presOf" srcId="{6B77771C-194A-405A-AA43-BE5D7391F901}" destId="{41BBCC87-5788-4CB1-BC19-20332C7AD42B}" srcOrd="0" destOrd="3" presId="urn:microsoft.com/office/officeart/2005/8/layout/hList1"/>
    <dgm:cxn modelId="{0BC795F7-24C3-46C6-AAF1-85AA2C51C829}" srcId="{86E3823B-DDF8-42B7-BADC-85E45385195E}" destId="{FC8B76E7-C9E8-479A-A4A2-90E8ADB3F114}" srcOrd="6" destOrd="0" parTransId="{F845E39F-6237-4940-9419-E33E6BBFB80F}" sibTransId="{EB4F5753-8590-4135-A374-3675A32A482E}"/>
    <dgm:cxn modelId="{43A14E19-BE20-458D-8331-5807BDC6C816}" type="presOf" srcId="{3361442B-3D3B-4D57-9958-8B71AFE210F4}" destId="{84076FEC-C677-485B-B78C-642A63B026B4}" srcOrd="0" destOrd="4" presId="urn:microsoft.com/office/officeart/2005/8/layout/hList1"/>
    <dgm:cxn modelId="{EC18EBD7-656C-4FC2-80BB-F8C5D8278A0B}" type="presOf" srcId="{FC8B76E7-C9E8-479A-A4A2-90E8ADB3F114}" destId="{84076FEC-C677-485B-B78C-642A63B026B4}" srcOrd="0" destOrd="6" presId="urn:microsoft.com/office/officeart/2005/8/layout/hList1"/>
    <dgm:cxn modelId="{4079F753-39DE-48FE-B74F-9FEA526F218F}" type="presOf" srcId="{E6C78F2A-6357-451D-AF80-5A75BCDEBB2B}" destId="{796CED7A-567B-44CE-AAD3-DBD7775802E6}" srcOrd="0" destOrd="3" presId="urn:microsoft.com/office/officeart/2005/8/layout/hList1"/>
    <dgm:cxn modelId="{396831B8-BE04-41B0-A1BE-13138D601F4A}" srcId="{86E3823B-DDF8-42B7-BADC-85E45385195E}" destId="{63802AF0-62F7-42B4-B03C-0BBEBDE25521}" srcOrd="5" destOrd="0" parTransId="{1EEEFAC0-8983-4BA7-8B8E-5BBB7FDA06B1}" sibTransId="{09445534-9432-4D00-9748-2DC342CBDC69}"/>
    <dgm:cxn modelId="{789A13E3-AC87-435D-B7F3-82535F968103}" type="presOf" srcId="{47030977-7D63-4283-B53F-93123CAC0E38}" destId="{608EA5D1-56B0-4691-8221-97086B2A90A3}" srcOrd="0" destOrd="0" presId="urn:microsoft.com/office/officeart/2005/8/layout/hList1"/>
    <dgm:cxn modelId="{676D00B2-AFE6-4E0D-BABB-92DD015E9859}" srcId="{47030977-7D63-4283-B53F-93123CAC0E38}" destId="{129DF089-9591-42AD-8D1A-B41EEC0FF77C}" srcOrd="2" destOrd="0" parTransId="{7913A376-4441-4C2F-AD09-24B0D3689BB0}" sibTransId="{7A5CED2E-10F4-40CB-BF90-280E80E89CAA}"/>
    <dgm:cxn modelId="{6C4DB50B-FBA1-4777-8FEE-7C89E704C708}" srcId="{129DF089-9591-42AD-8D1A-B41EEC0FF77C}" destId="{5666470A-F59D-4989-A7FD-0E77EB44BD57}" srcOrd="0" destOrd="0" parTransId="{5508B289-B26E-4714-B932-A9CBD3E79413}" sibTransId="{C15C0027-A266-4174-8349-7613E82FC132}"/>
    <dgm:cxn modelId="{B24A205F-5C13-456E-BB05-7A081D8D0A5A}" type="presOf" srcId="{97EC07AD-6232-4C81-95C6-8DBDF9259288}" destId="{84076FEC-C677-485B-B78C-642A63B026B4}" srcOrd="0" destOrd="2" presId="urn:microsoft.com/office/officeart/2005/8/layout/hList1"/>
    <dgm:cxn modelId="{13555578-CF10-479C-B36A-725391BD621C}" type="presOf" srcId="{DE9AC2DC-392C-4315-879C-8617C8045CF1}" destId="{796CED7A-567B-44CE-AAD3-DBD7775802E6}" srcOrd="0" destOrd="4" presId="urn:microsoft.com/office/officeart/2005/8/layout/hList1"/>
    <dgm:cxn modelId="{9DDDC86F-DEC5-47F8-8BA8-2BF443B0F6C6}" srcId="{C261CBD2-0A8E-4197-B8BC-B0FFAA0212FF}" destId="{01E8CAFD-AA98-447D-8FAF-1BA50E4B4D30}" srcOrd="2" destOrd="0" parTransId="{7779C519-F94B-4399-9C58-3D98117C62E4}" sibTransId="{FEA737C0-AFBC-4D99-B896-6879F6176CE8}"/>
    <dgm:cxn modelId="{40C32B34-937F-4BEF-9808-4A072B8DF0FF}" srcId="{86E3823B-DDF8-42B7-BADC-85E45385195E}" destId="{AB6FD586-0843-414F-BC30-3D3E9DCEA627}" srcOrd="3" destOrd="0" parTransId="{AC6F4182-AD1F-464A-80C5-F8A549544C8D}" sibTransId="{17FC0FCA-3F37-4CE7-85D8-452E9BB21F8E}"/>
    <dgm:cxn modelId="{AE528054-B678-4B95-A0F6-485CAD6B516C}" srcId="{86E3823B-DDF8-42B7-BADC-85E45385195E}" destId="{4457A2B3-1DC6-48F4-8676-850C782D535C}" srcOrd="1" destOrd="0" parTransId="{D3A43643-946E-437B-8C20-D7E06E33CBBC}" sibTransId="{603D88B2-0B49-4E92-AE42-31B63F2A38D9}"/>
    <dgm:cxn modelId="{ADF8B27B-D531-4C92-994E-323894EDA4D0}" type="presOf" srcId="{4457A2B3-1DC6-48F4-8676-850C782D535C}" destId="{84076FEC-C677-485B-B78C-642A63B026B4}" srcOrd="0" destOrd="1" presId="urn:microsoft.com/office/officeart/2005/8/layout/hList1"/>
    <dgm:cxn modelId="{C070FAEE-1DBA-447C-A5B9-341E651BEDF7}" srcId="{C261CBD2-0A8E-4197-B8BC-B0FFAA0212FF}" destId="{DE9AC2DC-392C-4315-879C-8617C8045CF1}" srcOrd="4" destOrd="0" parTransId="{50DBC150-7A5F-4DF7-A430-ED61FFD04CB1}" sibTransId="{120CE49B-02C3-45DF-BB14-F2FC71A8E85D}"/>
    <dgm:cxn modelId="{6E7405FE-CBFD-4624-B67E-AD38D185E036}" type="presOf" srcId="{01E8CAFD-AA98-447D-8FAF-1BA50E4B4D30}" destId="{796CED7A-567B-44CE-AAD3-DBD7775802E6}" srcOrd="0" destOrd="2" presId="urn:microsoft.com/office/officeart/2005/8/layout/hList1"/>
    <dgm:cxn modelId="{B847540F-E9DF-411F-8FEF-30FF4B25C691}" srcId="{47030977-7D63-4283-B53F-93123CAC0E38}" destId="{86E3823B-DDF8-42B7-BADC-85E45385195E}" srcOrd="1" destOrd="0" parTransId="{678CDC9F-616C-4B7A-A907-B9BA13429509}" sibTransId="{5A9452B6-4DF5-4ECA-9349-E0B4F5661F65}"/>
    <dgm:cxn modelId="{CD8E6DD0-E9B4-4F1B-A139-7255D601B913}" type="presOf" srcId="{D791C493-9193-432B-B4FE-E7AD0F4B0405}" destId="{84076FEC-C677-485B-B78C-642A63B026B4}" srcOrd="0" destOrd="0" presId="urn:microsoft.com/office/officeart/2005/8/layout/hList1"/>
    <dgm:cxn modelId="{DBD1E0D7-9159-43E5-973B-7ADA11076E87}" srcId="{47030977-7D63-4283-B53F-93123CAC0E38}" destId="{C261CBD2-0A8E-4197-B8BC-B0FFAA0212FF}" srcOrd="0" destOrd="0" parTransId="{98978397-8A38-4D43-9885-60A8F90F575F}" sibTransId="{EB40DB3B-1620-4F8F-90E2-85A75BAB3350}"/>
    <dgm:cxn modelId="{DF60557A-6B37-42D3-8F21-679B00B0DF5C}" type="presOf" srcId="{C261CBD2-0A8E-4197-B8BC-B0FFAA0212FF}" destId="{41B6F115-93DC-4E41-AB32-B1C7F9EAC489}" srcOrd="0" destOrd="0" presId="urn:microsoft.com/office/officeart/2005/8/layout/hList1"/>
    <dgm:cxn modelId="{1BBBAD79-3465-48DE-B215-318BBD8F41D0}" type="presOf" srcId="{5666470A-F59D-4989-A7FD-0E77EB44BD57}" destId="{41BBCC87-5788-4CB1-BC19-20332C7AD42B}" srcOrd="0" destOrd="0" presId="urn:microsoft.com/office/officeart/2005/8/layout/hList1"/>
    <dgm:cxn modelId="{18A5D087-E6D7-4BE9-A0B3-F44F50199911}" srcId="{C261CBD2-0A8E-4197-B8BC-B0FFAA0212FF}" destId="{E6C78F2A-6357-451D-AF80-5A75BCDEBB2B}" srcOrd="3" destOrd="0" parTransId="{3793CCBA-328F-495C-8A89-1AB1E7AB3630}" sibTransId="{4710BC84-56E9-4F91-8567-2211C138D367}"/>
    <dgm:cxn modelId="{E7CC83C8-C90B-4B23-86E4-384A92222A8C}" srcId="{129DF089-9591-42AD-8D1A-B41EEC0FF77C}" destId="{35CF7450-CA6B-4509-8F17-EAF29DFE2B2D}" srcOrd="1" destOrd="0" parTransId="{36860C44-9A25-46B5-BAC2-D6F948529847}" sibTransId="{A42460EE-E35A-4A23-83BF-925E3E178620}"/>
    <dgm:cxn modelId="{C66ABC1E-391A-4D64-8F0D-0FD6CA50E614}" srcId="{86E3823B-DDF8-42B7-BADC-85E45385195E}" destId="{E5447BE7-3BDD-474D-B268-90E6E2A83601}" srcOrd="7" destOrd="0" parTransId="{25D84CA5-0F3F-4DDD-9B9F-3930B9A18978}" sibTransId="{C686E8D3-4E9F-45ED-B48C-2E5274AA4E92}"/>
    <dgm:cxn modelId="{3C2D29C5-53ED-401F-A20C-17E257A95C1C}" type="presOf" srcId="{86E3823B-DDF8-42B7-BADC-85E45385195E}" destId="{587A45E6-585A-4EB6-BADB-55E6629BF39F}" srcOrd="0" destOrd="0" presId="urn:microsoft.com/office/officeart/2005/8/layout/hList1"/>
    <dgm:cxn modelId="{639FB135-FC99-4547-AE2F-D393D14433DB}" srcId="{86E3823B-DDF8-42B7-BADC-85E45385195E}" destId="{3361442B-3D3B-4D57-9958-8B71AFE210F4}" srcOrd="4" destOrd="0" parTransId="{9101CF57-2D8D-42CA-BD40-07EA5D097ECB}" sibTransId="{71B3C70D-9771-4FA8-9B4F-07A2BE836AA9}"/>
    <dgm:cxn modelId="{F121C3E2-B2DD-494E-A1D6-F76A2FE1561D}" srcId="{C261CBD2-0A8E-4197-B8BC-B0FFAA0212FF}" destId="{6B83DBE3-471C-49E8-B79E-75F5764C3F8D}" srcOrd="1" destOrd="0" parTransId="{A163697F-393C-495A-B6C7-E34BFFB37950}" sibTransId="{A8B12099-048F-4DB0-A7CE-FEED02CA34DB}"/>
    <dgm:cxn modelId="{2013760B-5F8A-487A-A44B-5C1FFA53E3E8}" type="presOf" srcId="{35CF7450-CA6B-4509-8F17-EAF29DFE2B2D}" destId="{41BBCC87-5788-4CB1-BC19-20332C7AD42B}" srcOrd="0" destOrd="1" presId="urn:microsoft.com/office/officeart/2005/8/layout/hList1"/>
    <dgm:cxn modelId="{B84C8FF5-8E7E-4BDF-ABEC-C38CAC2BF135}" srcId="{C261CBD2-0A8E-4197-B8BC-B0FFAA0212FF}" destId="{D9D2D7CF-C6EB-4BA8-AD2E-77F2675B8C92}" srcOrd="0" destOrd="0" parTransId="{CE646E38-08B8-453D-AD1F-30C58C05037C}" sibTransId="{B3A78436-1AC0-4DE1-83D4-2F0BD213C714}"/>
    <dgm:cxn modelId="{D84255CD-DC37-4CA5-897F-48438F51605A}" type="presOf" srcId="{E5447BE7-3BDD-474D-B268-90E6E2A83601}" destId="{84076FEC-C677-485B-B78C-642A63B026B4}" srcOrd="0" destOrd="7" presId="urn:microsoft.com/office/officeart/2005/8/layout/hList1"/>
    <dgm:cxn modelId="{A75549F3-9967-486D-A07A-B222C76C5203}" type="presOf" srcId="{129DF089-9591-42AD-8D1A-B41EEC0FF77C}" destId="{D3497CAF-3A08-4E91-A74E-2F9F42A31224}" srcOrd="0" destOrd="0" presId="urn:microsoft.com/office/officeart/2005/8/layout/hList1"/>
    <dgm:cxn modelId="{A33BCEEA-ABAD-4A2C-8219-A0CA65C787A5}" srcId="{129DF089-9591-42AD-8D1A-B41EEC0FF77C}" destId="{08D7A86A-BDC0-4FF6-8D48-065510C4F9BA}" srcOrd="2" destOrd="0" parTransId="{69F8BACA-B4A4-4D04-9BD8-950619F703AC}" sibTransId="{573079FE-0674-4118-B8EA-4426372813F3}"/>
    <dgm:cxn modelId="{421491DF-481F-4B38-87C0-D0F9A633B77C}" type="presOf" srcId="{63802AF0-62F7-42B4-B03C-0BBEBDE25521}" destId="{84076FEC-C677-485B-B78C-642A63B026B4}" srcOrd="0" destOrd="5" presId="urn:microsoft.com/office/officeart/2005/8/layout/hList1"/>
    <dgm:cxn modelId="{3F238D66-2192-4527-8906-8399304057AE}" srcId="{129DF089-9591-42AD-8D1A-B41EEC0FF77C}" destId="{6B77771C-194A-405A-AA43-BE5D7391F901}" srcOrd="3" destOrd="0" parTransId="{BB079711-28AF-44FF-B6F6-371BC735AB32}" sibTransId="{62496A4B-7913-4215-AE34-E920A4470D07}"/>
    <dgm:cxn modelId="{EED261C6-0B47-4392-A228-D37DFE6D4963}" srcId="{86E3823B-DDF8-42B7-BADC-85E45385195E}" destId="{97EC07AD-6232-4C81-95C6-8DBDF9259288}" srcOrd="2" destOrd="0" parTransId="{9E227861-5BF9-4684-A272-195192EB840B}" sibTransId="{A41C501E-0A4B-42A6-BC97-C81DA6D9D1D4}"/>
    <dgm:cxn modelId="{1BB3C735-C33B-45BC-8F5A-6BC1BC094586}" type="presOf" srcId="{D9D2D7CF-C6EB-4BA8-AD2E-77F2675B8C92}" destId="{796CED7A-567B-44CE-AAD3-DBD7775802E6}" srcOrd="0" destOrd="0" presId="urn:microsoft.com/office/officeart/2005/8/layout/hList1"/>
    <dgm:cxn modelId="{8CE8843C-1377-4D0F-A350-EECE5BBB6CC5}" type="presOf" srcId="{6B83DBE3-471C-49E8-B79E-75F5764C3F8D}" destId="{796CED7A-567B-44CE-AAD3-DBD7775802E6}" srcOrd="0" destOrd="1" presId="urn:microsoft.com/office/officeart/2005/8/layout/hList1"/>
    <dgm:cxn modelId="{0164E558-EE1C-4648-9523-286F90FBF763}" type="presOf" srcId="{08D7A86A-BDC0-4FF6-8D48-065510C4F9BA}" destId="{41BBCC87-5788-4CB1-BC19-20332C7AD42B}" srcOrd="0" destOrd="2" presId="urn:microsoft.com/office/officeart/2005/8/layout/hList1"/>
    <dgm:cxn modelId="{981BAF00-CAE0-4792-846E-F9AE49393464}" type="presParOf" srcId="{608EA5D1-56B0-4691-8221-97086B2A90A3}" destId="{3BDAACF9-1074-4201-BDCA-92DFDB04233D}" srcOrd="0" destOrd="0" presId="urn:microsoft.com/office/officeart/2005/8/layout/hList1"/>
    <dgm:cxn modelId="{EED329EB-7761-451D-B0FB-DA8D76584CB6}" type="presParOf" srcId="{3BDAACF9-1074-4201-BDCA-92DFDB04233D}" destId="{41B6F115-93DC-4E41-AB32-B1C7F9EAC489}" srcOrd="0" destOrd="0" presId="urn:microsoft.com/office/officeart/2005/8/layout/hList1"/>
    <dgm:cxn modelId="{EE9B042A-3AAE-4A0A-803E-D48B83730AFF}" type="presParOf" srcId="{3BDAACF9-1074-4201-BDCA-92DFDB04233D}" destId="{796CED7A-567B-44CE-AAD3-DBD7775802E6}" srcOrd="1" destOrd="0" presId="urn:microsoft.com/office/officeart/2005/8/layout/hList1"/>
    <dgm:cxn modelId="{74AD3FB4-7EDA-4A47-A826-55611366129E}" type="presParOf" srcId="{608EA5D1-56B0-4691-8221-97086B2A90A3}" destId="{1C7FCB9A-05A7-407E-B652-F37D9CC56C33}" srcOrd="1" destOrd="0" presId="urn:microsoft.com/office/officeart/2005/8/layout/hList1"/>
    <dgm:cxn modelId="{2FD4551F-D4DC-40BE-BE04-49E4E3719884}" type="presParOf" srcId="{608EA5D1-56B0-4691-8221-97086B2A90A3}" destId="{4E8ABF15-667C-4B8C-AC22-BDBFB49EFBBB}" srcOrd="2" destOrd="0" presId="urn:microsoft.com/office/officeart/2005/8/layout/hList1"/>
    <dgm:cxn modelId="{1FB24511-88D5-4C76-91EE-4F095C48DF59}" type="presParOf" srcId="{4E8ABF15-667C-4B8C-AC22-BDBFB49EFBBB}" destId="{587A45E6-585A-4EB6-BADB-55E6629BF39F}" srcOrd="0" destOrd="0" presId="urn:microsoft.com/office/officeart/2005/8/layout/hList1"/>
    <dgm:cxn modelId="{FEE2F348-56C9-4878-BC37-F1C0674EA551}" type="presParOf" srcId="{4E8ABF15-667C-4B8C-AC22-BDBFB49EFBBB}" destId="{84076FEC-C677-485B-B78C-642A63B026B4}" srcOrd="1" destOrd="0" presId="urn:microsoft.com/office/officeart/2005/8/layout/hList1"/>
    <dgm:cxn modelId="{D9592493-F3BB-4159-86FA-CF7B9F62E6CA}" type="presParOf" srcId="{608EA5D1-56B0-4691-8221-97086B2A90A3}" destId="{1601B056-65A4-4817-9242-010DC06677D0}" srcOrd="3" destOrd="0" presId="urn:microsoft.com/office/officeart/2005/8/layout/hList1"/>
    <dgm:cxn modelId="{8020F9CB-9559-4FDA-A217-15030CCE7EF3}" type="presParOf" srcId="{608EA5D1-56B0-4691-8221-97086B2A90A3}" destId="{63EA312B-46A7-452B-8A61-407600AD4CBD}" srcOrd="4" destOrd="0" presId="urn:microsoft.com/office/officeart/2005/8/layout/hList1"/>
    <dgm:cxn modelId="{109464A3-8D41-4E57-8606-22140A118423}" type="presParOf" srcId="{63EA312B-46A7-452B-8A61-407600AD4CBD}" destId="{D3497CAF-3A08-4E91-A74E-2F9F42A31224}" srcOrd="0" destOrd="0" presId="urn:microsoft.com/office/officeart/2005/8/layout/hList1"/>
    <dgm:cxn modelId="{BC840FA6-C2C6-475E-B36F-91C27612E49D}" type="presParOf" srcId="{63EA312B-46A7-452B-8A61-407600AD4CBD}" destId="{41BBCC87-5788-4CB1-BC19-20332C7AD42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81D19-F613-4680-815F-DA2F08AC6F27}">
      <dsp:nvSpPr>
        <dsp:cNvPr id="0" name=""/>
        <dsp:cNvSpPr/>
      </dsp:nvSpPr>
      <dsp:spPr>
        <a:xfrm>
          <a:off x="368467" y="0"/>
          <a:ext cx="4175960" cy="2148644"/>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E4D4E5-DFB8-4670-8A7B-84065970FFEA}">
      <dsp:nvSpPr>
        <dsp:cNvPr id="0" name=""/>
        <dsp:cNvSpPr/>
      </dsp:nvSpPr>
      <dsp:spPr>
        <a:xfrm>
          <a:off x="1248" y="644593"/>
          <a:ext cx="938852" cy="85945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_tradnl" sz="1200" kern="1200" dirty="0"/>
            <a:t>Definición</a:t>
          </a:r>
          <a:endParaRPr lang="es-CL" sz="1200" kern="1200" dirty="0"/>
        </a:p>
      </dsp:txBody>
      <dsp:txXfrm>
        <a:off x="43203" y="686548"/>
        <a:ext cx="854942" cy="775547"/>
      </dsp:txXfrm>
    </dsp:sp>
    <dsp:sp modelId="{C1639D42-982B-4BB7-9FBD-E44C2EF8EB73}">
      <dsp:nvSpPr>
        <dsp:cNvPr id="0" name=""/>
        <dsp:cNvSpPr/>
      </dsp:nvSpPr>
      <dsp:spPr>
        <a:xfrm>
          <a:off x="994134" y="644593"/>
          <a:ext cx="938852" cy="85945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_tradnl" sz="1200" kern="1200" dirty="0"/>
            <a:t>Desarrollo</a:t>
          </a:r>
          <a:endParaRPr lang="es-CL" sz="1200" kern="1200" dirty="0"/>
        </a:p>
      </dsp:txBody>
      <dsp:txXfrm>
        <a:off x="1036089" y="686548"/>
        <a:ext cx="854942" cy="775547"/>
      </dsp:txXfrm>
    </dsp:sp>
    <dsp:sp modelId="{A470EACE-4DE1-44F3-9921-04A638DE72BF}">
      <dsp:nvSpPr>
        <dsp:cNvPr id="0" name=""/>
        <dsp:cNvSpPr/>
      </dsp:nvSpPr>
      <dsp:spPr>
        <a:xfrm>
          <a:off x="1987021" y="644593"/>
          <a:ext cx="938852" cy="85945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_tradnl" sz="1200" kern="1200" dirty="0"/>
            <a:t>Operación</a:t>
          </a:r>
          <a:endParaRPr lang="es-CL" sz="1200" kern="1200" dirty="0"/>
        </a:p>
      </dsp:txBody>
      <dsp:txXfrm>
        <a:off x="2028976" y="686548"/>
        <a:ext cx="854942" cy="775547"/>
      </dsp:txXfrm>
    </dsp:sp>
    <dsp:sp modelId="{E9946414-DF19-4459-AE6F-CD7174D6AA68}">
      <dsp:nvSpPr>
        <dsp:cNvPr id="0" name=""/>
        <dsp:cNvSpPr/>
      </dsp:nvSpPr>
      <dsp:spPr>
        <a:xfrm>
          <a:off x="2979908" y="644593"/>
          <a:ext cx="938852" cy="85945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_tradnl" sz="1200" kern="1200" dirty="0"/>
            <a:t>Soporte</a:t>
          </a:r>
          <a:endParaRPr lang="es-CL" sz="1200" kern="1200" dirty="0"/>
        </a:p>
      </dsp:txBody>
      <dsp:txXfrm>
        <a:off x="3021863" y="686548"/>
        <a:ext cx="854942" cy="775547"/>
      </dsp:txXfrm>
    </dsp:sp>
    <dsp:sp modelId="{FC75E837-692A-4E1D-AD34-7D8EEDAADFCE}">
      <dsp:nvSpPr>
        <dsp:cNvPr id="0" name=""/>
        <dsp:cNvSpPr/>
      </dsp:nvSpPr>
      <dsp:spPr>
        <a:xfrm>
          <a:off x="3972794" y="644593"/>
          <a:ext cx="938852" cy="85945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_tradnl" sz="1200" kern="1200" dirty="0"/>
            <a:t>Retiro</a:t>
          </a:r>
          <a:endParaRPr lang="es-CL" sz="1200" kern="1200" dirty="0"/>
        </a:p>
      </dsp:txBody>
      <dsp:txXfrm>
        <a:off x="4014749" y="686548"/>
        <a:ext cx="854942" cy="7755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B6F115-93DC-4E41-AB32-B1C7F9EAC489}">
      <dsp:nvSpPr>
        <dsp:cNvPr id="0" name=""/>
        <dsp:cNvSpPr/>
      </dsp:nvSpPr>
      <dsp:spPr>
        <a:xfrm>
          <a:off x="2571" y="48337"/>
          <a:ext cx="2507456" cy="696088"/>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s-CL" sz="2000" kern="1200"/>
            <a:t>Procesos principales.</a:t>
          </a:r>
        </a:p>
      </dsp:txBody>
      <dsp:txXfrm>
        <a:off x="2571" y="48337"/>
        <a:ext cx="2507456" cy="696088"/>
      </dsp:txXfrm>
    </dsp:sp>
    <dsp:sp modelId="{796CED7A-567B-44CE-AAD3-DBD7775802E6}">
      <dsp:nvSpPr>
        <dsp:cNvPr id="0" name=""/>
        <dsp:cNvSpPr/>
      </dsp:nvSpPr>
      <dsp:spPr>
        <a:xfrm>
          <a:off x="2571" y="744425"/>
          <a:ext cx="2507456" cy="373319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s-CL" sz="2000" kern="1200"/>
            <a:t>Adquisición.</a:t>
          </a:r>
        </a:p>
        <a:p>
          <a:pPr marL="228600" lvl="1" indent="-228600" algn="l" defTabSz="889000">
            <a:lnSpc>
              <a:spcPct val="90000"/>
            </a:lnSpc>
            <a:spcBef>
              <a:spcPct val="0"/>
            </a:spcBef>
            <a:spcAft>
              <a:spcPct val="15000"/>
            </a:spcAft>
            <a:buChar char="••"/>
          </a:pPr>
          <a:r>
            <a:rPr lang="es-CL" sz="2000" kern="1200"/>
            <a:t>Suministro.</a:t>
          </a:r>
        </a:p>
        <a:p>
          <a:pPr marL="228600" lvl="1" indent="-228600" algn="l" defTabSz="889000">
            <a:lnSpc>
              <a:spcPct val="90000"/>
            </a:lnSpc>
            <a:spcBef>
              <a:spcPct val="0"/>
            </a:spcBef>
            <a:spcAft>
              <a:spcPct val="15000"/>
            </a:spcAft>
            <a:buChar char="••"/>
          </a:pPr>
          <a:r>
            <a:rPr lang="es-CL" sz="2000" kern="1200" dirty="0">
              <a:solidFill>
                <a:srgbClr val="FF0000"/>
              </a:solidFill>
              <a:highlight>
                <a:srgbClr val="FFFF00"/>
              </a:highlight>
            </a:rPr>
            <a:t>Desarrollo.</a:t>
          </a:r>
        </a:p>
        <a:p>
          <a:pPr marL="228600" lvl="1" indent="-228600" algn="l" defTabSz="889000">
            <a:lnSpc>
              <a:spcPct val="90000"/>
            </a:lnSpc>
            <a:spcBef>
              <a:spcPct val="0"/>
            </a:spcBef>
            <a:spcAft>
              <a:spcPct val="15000"/>
            </a:spcAft>
            <a:buChar char="••"/>
          </a:pPr>
          <a:r>
            <a:rPr lang="es-CL" sz="2000" kern="1200" dirty="0"/>
            <a:t>Operación.</a:t>
          </a:r>
        </a:p>
        <a:p>
          <a:pPr marL="228600" lvl="1" indent="-228600" algn="l" defTabSz="889000">
            <a:lnSpc>
              <a:spcPct val="90000"/>
            </a:lnSpc>
            <a:spcBef>
              <a:spcPct val="0"/>
            </a:spcBef>
            <a:spcAft>
              <a:spcPct val="15000"/>
            </a:spcAft>
            <a:buChar char="••"/>
          </a:pPr>
          <a:r>
            <a:rPr lang="es-CL" sz="2000" kern="1200"/>
            <a:t>Mantenimiento.</a:t>
          </a:r>
        </a:p>
      </dsp:txBody>
      <dsp:txXfrm>
        <a:off x="2571" y="744425"/>
        <a:ext cx="2507456" cy="3733199"/>
      </dsp:txXfrm>
    </dsp:sp>
    <dsp:sp modelId="{587A45E6-585A-4EB6-BADB-55E6629BF39F}">
      <dsp:nvSpPr>
        <dsp:cNvPr id="0" name=""/>
        <dsp:cNvSpPr/>
      </dsp:nvSpPr>
      <dsp:spPr>
        <a:xfrm>
          <a:off x="2861071" y="48337"/>
          <a:ext cx="2507456" cy="696088"/>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s-CL" sz="2000" kern="1200"/>
            <a:t>Procesos de soporte.</a:t>
          </a:r>
        </a:p>
      </dsp:txBody>
      <dsp:txXfrm>
        <a:off x="2861071" y="48337"/>
        <a:ext cx="2507456" cy="696088"/>
      </dsp:txXfrm>
    </dsp:sp>
    <dsp:sp modelId="{84076FEC-C677-485B-B78C-642A63B026B4}">
      <dsp:nvSpPr>
        <dsp:cNvPr id="0" name=""/>
        <dsp:cNvSpPr/>
      </dsp:nvSpPr>
      <dsp:spPr>
        <a:xfrm>
          <a:off x="2861071" y="744425"/>
          <a:ext cx="2507456" cy="373319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s-CL" sz="2000" kern="1200"/>
            <a:t>Documentación</a:t>
          </a:r>
        </a:p>
        <a:p>
          <a:pPr marL="228600" lvl="1" indent="-228600" algn="l" defTabSz="889000">
            <a:lnSpc>
              <a:spcPct val="90000"/>
            </a:lnSpc>
            <a:spcBef>
              <a:spcPct val="0"/>
            </a:spcBef>
            <a:spcAft>
              <a:spcPct val="15000"/>
            </a:spcAft>
            <a:buChar char="••"/>
          </a:pPr>
          <a:r>
            <a:rPr lang="es-CL" sz="2000" kern="1200"/>
            <a:t>Gestión de la configuración.</a:t>
          </a:r>
        </a:p>
        <a:p>
          <a:pPr marL="228600" lvl="1" indent="-228600" algn="l" defTabSz="889000">
            <a:lnSpc>
              <a:spcPct val="90000"/>
            </a:lnSpc>
            <a:spcBef>
              <a:spcPct val="0"/>
            </a:spcBef>
            <a:spcAft>
              <a:spcPct val="15000"/>
            </a:spcAft>
            <a:buChar char="••"/>
          </a:pPr>
          <a:r>
            <a:rPr lang="es-CL" sz="2000" kern="1200"/>
            <a:t>Aseguramiento de calidad.</a:t>
          </a:r>
        </a:p>
        <a:p>
          <a:pPr marL="228600" lvl="1" indent="-228600" algn="l" defTabSz="889000">
            <a:lnSpc>
              <a:spcPct val="90000"/>
            </a:lnSpc>
            <a:spcBef>
              <a:spcPct val="0"/>
            </a:spcBef>
            <a:spcAft>
              <a:spcPct val="15000"/>
            </a:spcAft>
            <a:buChar char="••"/>
          </a:pPr>
          <a:r>
            <a:rPr lang="es-CL" sz="2000" kern="1200"/>
            <a:t>Verificación.</a:t>
          </a:r>
        </a:p>
        <a:p>
          <a:pPr marL="228600" lvl="1" indent="-228600" algn="l" defTabSz="889000">
            <a:lnSpc>
              <a:spcPct val="90000"/>
            </a:lnSpc>
            <a:spcBef>
              <a:spcPct val="0"/>
            </a:spcBef>
            <a:spcAft>
              <a:spcPct val="15000"/>
            </a:spcAft>
            <a:buChar char="••"/>
          </a:pPr>
          <a:r>
            <a:rPr lang="es-CL" sz="2000" kern="1200"/>
            <a:t>Validación.</a:t>
          </a:r>
        </a:p>
        <a:p>
          <a:pPr marL="228600" lvl="1" indent="-228600" algn="l" defTabSz="889000">
            <a:lnSpc>
              <a:spcPct val="90000"/>
            </a:lnSpc>
            <a:spcBef>
              <a:spcPct val="0"/>
            </a:spcBef>
            <a:spcAft>
              <a:spcPct val="15000"/>
            </a:spcAft>
            <a:buChar char="••"/>
          </a:pPr>
          <a:r>
            <a:rPr lang="es-CL" sz="2000" kern="1200"/>
            <a:t>Revisión conjunta.</a:t>
          </a:r>
        </a:p>
        <a:p>
          <a:pPr marL="228600" lvl="1" indent="-228600" algn="l" defTabSz="889000">
            <a:lnSpc>
              <a:spcPct val="90000"/>
            </a:lnSpc>
            <a:spcBef>
              <a:spcPct val="0"/>
            </a:spcBef>
            <a:spcAft>
              <a:spcPct val="15000"/>
            </a:spcAft>
            <a:buChar char="••"/>
          </a:pPr>
          <a:r>
            <a:rPr lang="es-CL" sz="2000" kern="1200"/>
            <a:t>Auditoría.</a:t>
          </a:r>
        </a:p>
        <a:p>
          <a:pPr marL="228600" lvl="1" indent="-228600" algn="l" defTabSz="889000">
            <a:lnSpc>
              <a:spcPct val="90000"/>
            </a:lnSpc>
            <a:spcBef>
              <a:spcPct val="0"/>
            </a:spcBef>
            <a:spcAft>
              <a:spcPct val="15000"/>
            </a:spcAft>
            <a:buChar char="••"/>
          </a:pPr>
          <a:r>
            <a:rPr lang="es-CL" sz="2000" kern="1200"/>
            <a:t>Resolución de problemas.</a:t>
          </a:r>
        </a:p>
      </dsp:txBody>
      <dsp:txXfrm>
        <a:off x="2861071" y="744425"/>
        <a:ext cx="2507456" cy="3733199"/>
      </dsp:txXfrm>
    </dsp:sp>
    <dsp:sp modelId="{D3497CAF-3A08-4E91-A74E-2F9F42A31224}">
      <dsp:nvSpPr>
        <dsp:cNvPr id="0" name=""/>
        <dsp:cNvSpPr/>
      </dsp:nvSpPr>
      <dsp:spPr>
        <a:xfrm>
          <a:off x="5719571" y="48337"/>
          <a:ext cx="2507456" cy="696088"/>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s-CL" sz="2000" kern="1200"/>
            <a:t>Procesos de la organización.</a:t>
          </a:r>
        </a:p>
      </dsp:txBody>
      <dsp:txXfrm>
        <a:off x="5719571" y="48337"/>
        <a:ext cx="2507456" cy="696088"/>
      </dsp:txXfrm>
    </dsp:sp>
    <dsp:sp modelId="{41BBCC87-5788-4CB1-BC19-20332C7AD42B}">
      <dsp:nvSpPr>
        <dsp:cNvPr id="0" name=""/>
        <dsp:cNvSpPr/>
      </dsp:nvSpPr>
      <dsp:spPr>
        <a:xfrm>
          <a:off x="5719571" y="744425"/>
          <a:ext cx="2507456" cy="373319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s-CL" sz="2000" kern="1200"/>
            <a:t>Gestión.</a:t>
          </a:r>
        </a:p>
        <a:p>
          <a:pPr marL="228600" lvl="1" indent="-228600" algn="l" defTabSz="889000">
            <a:lnSpc>
              <a:spcPct val="90000"/>
            </a:lnSpc>
            <a:spcBef>
              <a:spcPct val="0"/>
            </a:spcBef>
            <a:spcAft>
              <a:spcPct val="15000"/>
            </a:spcAft>
            <a:buChar char="••"/>
          </a:pPr>
          <a:r>
            <a:rPr lang="es-CL" sz="2000" kern="1200"/>
            <a:t>Infraestructura.</a:t>
          </a:r>
        </a:p>
        <a:p>
          <a:pPr marL="228600" lvl="1" indent="-228600" algn="l" defTabSz="889000">
            <a:lnSpc>
              <a:spcPct val="90000"/>
            </a:lnSpc>
            <a:spcBef>
              <a:spcPct val="0"/>
            </a:spcBef>
            <a:spcAft>
              <a:spcPct val="15000"/>
            </a:spcAft>
            <a:buChar char="••"/>
          </a:pPr>
          <a:r>
            <a:rPr lang="es-CL" sz="2000" kern="1200"/>
            <a:t>Mejora.</a:t>
          </a:r>
        </a:p>
        <a:p>
          <a:pPr marL="228600" lvl="1" indent="-228600" algn="l" defTabSz="889000">
            <a:lnSpc>
              <a:spcPct val="90000"/>
            </a:lnSpc>
            <a:spcBef>
              <a:spcPct val="0"/>
            </a:spcBef>
            <a:spcAft>
              <a:spcPct val="15000"/>
            </a:spcAft>
            <a:buChar char="••"/>
          </a:pPr>
          <a:r>
            <a:rPr lang="es-CL" sz="2000" kern="1200"/>
            <a:t>Recursos Humanos.</a:t>
          </a:r>
        </a:p>
      </dsp:txBody>
      <dsp:txXfrm>
        <a:off x="5719571" y="744425"/>
        <a:ext cx="2507456" cy="373319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71447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63392f1e7f_0_4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63392f1e7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9570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6339709a3a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6339709a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56316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63392f1e7f_2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63392f1e7f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5403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3392f1e7f_0_5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63392f1e7f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7813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r>
              <a:rPr lang="es-CL" sz="1200" kern="1200" dirty="0">
                <a:solidFill>
                  <a:schemeClr val="tx1"/>
                </a:solidFill>
                <a:effectLst/>
                <a:latin typeface="+mn-lt"/>
                <a:ea typeface="+mn-ea"/>
                <a:cs typeface="+mn-cs"/>
              </a:rPr>
              <a:t>La Metodología Cascada es una metodología que define actividades en (*n)</a:t>
            </a:r>
            <a:r>
              <a:rPr lang="es-CL" sz="1200" b="1" kern="1200" dirty="0">
                <a:solidFill>
                  <a:schemeClr val="tx1"/>
                </a:solidFill>
                <a:effectLst/>
                <a:latin typeface="+mn-lt"/>
                <a:ea typeface="+mn-ea"/>
                <a:cs typeface="+mn-cs"/>
              </a:rPr>
              <a:t>forma secuencial</a:t>
            </a:r>
            <a:r>
              <a:rPr lang="es-CL" sz="1200" kern="1200" dirty="0">
                <a:solidFill>
                  <a:schemeClr val="tx1"/>
                </a:solidFill>
                <a:effectLst/>
                <a:latin typeface="+mn-lt"/>
                <a:ea typeface="+mn-ea"/>
                <a:cs typeface="+mn-cs"/>
              </a:rPr>
              <a:t>(n*).  Esto presenta una mayor rigidez como metodología de trabajo  ya que en caso de existir correcciones, o incluir nuevos requerimientos descubiertos en una etapa posterior, es más costoso o impactante en recursos volver a la etapa anterior.  Modificar algo que ya está hecho y finalizado nos hace retroceder en la planificación.</a:t>
            </a:r>
          </a:p>
          <a:p>
            <a:r>
              <a:rPr lang="es-ES_tradnl" dirty="0">
                <a:effectLst/>
              </a:rPr>
              <a:t> </a:t>
            </a:r>
            <a:r>
              <a:rPr lang="es-CL" sz="1200" kern="1200" dirty="0">
                <a:solidFill>
                  <a:schemeClr val="tx1"/>
                </a:solidFill>
                <a:effectLst/>
                <a:latin typeface="+mn-lt"/>
                <a:ea typeface="+mn-ea"/>
                <a:cs typeface="+mn-cs"/>
              </a:rPr>
              <a:t>Para ésta metodología por lo tanto se requiere conocer previamente y con exactitud la información que maneja cada etapa, desde el punto de vista de la entrega, (*ñ)</a:t>
            </a:r>
            <a:r>
              <a:rPr lang="es-CL" sz="1200" b="1" kern="1200" dirty="0">
                <a:solidFill>
                  <a:schemeClr val="tx1"/>
                </a:solidFill>
                <a:effectLst/>
                <a:latin typeface="+mn-lt"/>
                <a:ea typeface="+mn-ea"/>
                <a:cs typeface="+mn-cs"/>
              </a:rPr>
              <a:t>se obtendrá un producto visible cuando se complete la etapa de construcción e implementación</a:t>
            </a:r>
            <a:r>
              <a:rPr lang="es-CL" sz="1200" kern="1200" dirty="0">
                <a:solidFill>
                  <a:schemeClr val="tx1"/>
                </a:solidFill>
                <a:effectLst/>
                <a:latin typeface="+mn-lt"/>
                <a:ea typeface="+mn-ea"/>
                <a:cs typeface="+mn-cs"/>
              </a:rPr>
              <a:t>(ñ*).</a:t>
            </a:r>
            <a:endParaRPr lang="es-ES_tradnl"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 </a:t>
            </a:r>
            <a:endParaRPr lang="es-ES_tradnl"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Esto puede implicar que el cliente verá la primera versión del software mucho tiempo después de iniciado el desarrollo sin percatarse que se debe corregir algo inesperado.</a:t>
            </a:r>
            <a:endParaRPr lang="es-ES_tradnl"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 </a:t>
            </a:r>
            <a:endParaRPr lang="es-ES_tradnl"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Esta metodología se utiliza con muy baja frecuencia ya que en la actualidad los requerimientos pueden cambiar en cualquier etapa del desarrollo y nos encontraríamos con una rigidez que complicaría la construcción del producto.</a:t>
            </a:r>
            <a:r>
              <a:rPr lang="es-ES_tradnl" dirty="0">
                <a:effectLst/>
              </a:rPr>
              <a:t> </a:t>
            </a:r>
            <a:endParaRPr lang="es-ES_tradnl" dirty="0"/>
          </a:p>
        </p:txBody>
      </p:sp>
      <p:sp>
        <p:nvSpPr>
          <p:cNvPr id="4" name="Marcador de número de diapositiva 3"/>
          <p:cNvSpPr>
            <a:spLocks noGrp="1"/>
          </p:cNvSpPr>
          <p:nvPr>
            <p:ph type="sldNum" sz="quarter" idx="10"/>
          </p:nvPr>
        </p:nvSpPr>
        <p:spPr/>
        <p:txBody>
          <a:bodyPr/>
          <a:lstStyle/>
          <a:p>
            <a:fld id="{1D72CE64-1EE5-C346-88EB-E9E07262575D}" type="slidenum">
              <a:rPr lang="es-ES_tradnl" smtClean="0"/>
              <a:t>34</a:t>
            </a:fld>
            <a:endParaRPr lang="es-ES_tradnl"/>
          </a:p>
        </p:txBody>
      </p:sp>
    </p:spTree>
    <p:extLst>
      <p:ext uri="{BB962C8B-B14F-4D97-AF65-F5344CB8AC3E}">
        <p14:creationId xmlns:p14="http://schemas.microsoft.com/office/powerpoint/2010/main" val="889846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r>
              <a:rPr lang="es-CL" sz="1200" b="1" kern="1200" dirty="0">
                <a:solidFill>
                  <a:schemeClr val="tx1"/>
                </a:solidFill>
                <a:effectLst/>
                <a:latin typeface="+mn-lt"/>
                <a:ea typeface="+mn-ea"/>
                <a:cs typeface="+mn-cs"/>
              </a:rPr>
              <a:t>La metodología espiral</a:t>
            </a:r>
            <a:r>
              <a:rPr lang="es-CL" sz="1200" kern="1200" dirty="0">
                <a:solidFill>
                  <a:schemeClr val="tx1"/>
                </a:solidFill>
                <a:effectLst/>
                <a:latin typeface="+mn-lt"/>
                <a:ea typeface="+mn-ea"/>
                <a:cs typeface="+mn-cs"/>
              </a:rPr>
              <a:t>(q*), considera aspectos (*r</a:t>
            </a:r>
            <a:r>
              <a:rPr lang="es-CL" sz="1200" b="1" kern="1200" dirty="0">
                <a:solidFill>
                  <a:schemeClr val="tx1"/>
                </a:solidFill>
                <a:effectLst/>
                <a:latin typeface="+mn-lt"/>
                <a:ea typeface="+mn-ea"/>
                <a:cs typeface="+mn-cs"/>
              </a:rPr>
              <a:t>)incrementales y evolutivos de desarrollo del producto, adicionando una variable de gestión de riesgos</a:t>
            </a:r>
            <a:r>
              <a:rPr lang="es-CL" sz="1200" kern="1200" dirty="0">
                <a:solidFill>
                  <a:schemeClr val="tx1"/>
                </a:solidFill>
                <a:effectLst/>
                <a:latin typeface="+mn-lt"/>
                <a:ea typeface="+mn-ea"/>
                <a:cs typeface="+mn-cs"/>
              </a:rPr>
              <a:t>(r*) la cual aplica en cada prototipo evolutivo, en la medida que se avanza en el espiral se pueden obtener prototipos del producto totalmente funcionales(14*). </a:t>
            </a:r>
            <a:endParaRPr lang="es-ES_tradnl"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 </a:t>
            </a:r>
            <a:endParaRPr lang="es-ES_tradnl"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(*s)El </a:t>
            </a:r>
            <a:r>
              <a:rPr lang="es-CL" sz="1200" b="1" kern="1200" dirty="0">
                <a:solidFill>
                  <a:schemeClr val="tx1"/>
                </a:solidFill>
                <a:effectLst/>
                <a:latin typeface="+mn-lt"/>
                <a:ea typeface="+mn-ea"/>
                <a:cs typeface="+mn-cs"/>
              </a:rPr>
              <a:t>enfoque en los riesgos</a:t>
            </a:r>
            <a:r>
              <a:rPr lang="es-CL" sz="1200" kern="1200" dirty="0">
                <a:solidFill>
                  <a:schemeClr val="tx1"/>
                </a:solidFill>
                <a:effectLst/>
                <a:latin typeface="+mn-lt"/>
                <a:ea typeface="+mn-ea"/>
                <a:cs typeface="+mn-cs"/>
              </a:rPr>
              <a:t> se debe a la ejecución de proyectos que en su esencia(s*) (*t) </a:t>
            </a:r>
            <a:r>
              <a:rPr lang="es-CL" sz="1200" b="1" kern="1200" dirty="0">
                <a:solidFill>
                  <a:schemeClr val="tx1"/>
                </a:solidFill>
                <a:effectLst/>
                <a:latin typeface="+mn-lt"/>
                <a:ea typeface="+mn-ea"/>
                <a:cs typeface="+mn-cs"/>
              </a:rPr>
              <a:t>son cambiantes, inestables o cambiantes los resultados esperados </a:t>
            </a:r>
            <a:r>
              <a:rPr lang="es-CL" sz="1200" kern="1200" dirty="0">
                <a:solidFill>
                  <a:schemeClr val="tx1"/>
                </a:solidFill>
                <a:effectLst/>
                <a:latin typeface="+mn-lt"/>
                <a:ea typeface="+mn-ea"/>
                <a:cs typeface="+mn-cs"/>
              </a:rPr>
              <a:t> por lo que se necesita visualizar que riesgos podrían existir en el proceso de desarrollo para anticiparse a ellos (*t) y tener un (*u) plan para mitigar su impacto.(</a:t>
            </a:r>
            <a:r>
              <a:rPr lang="es-ES_tradnl" dirty="0">
                <a:effectLst/>
              </a:rPr>
              <a:t> </a:t>
            </a:r>
            <a:endParaRPr lang="es-ES_tradnl" dirty="0"/>
          </a:p>
        </p:txBody>
      </p:sp>
      <p:sp>
        <p:nvSpPr>
          <p:cNvPr id="4" name="Marcador de número de diapositiva 3"/>
          <p:cNvSpPr>
            <a:spLocks noGrp="1"/>
          </p:cNvSpPr>
          <p:nvPr>
            <p:ph type="sldNum" sz="quarter" idx="10"/>
          </p:nvPr>
        </p:nvSpPr>
        <p:spPr/>
        <p:txBody>
          <a:bodyPr/>
          <a:lstStyle/>
          <a:p>
            <a:fld id="{1D72CE64-1EE5-C346-88EB-E9E07262575D}" type="slidenum">
              <a:rPr lang="es-ES_tradnl" smtClean="0"/>
              <a:t>36</a:t>
            </a:fld>
            <a:endParaRPr lang="es-ES_tradnl"/>
          </a:p>
        </p:txBody>
      </p:sp>
    </p:spTree>
    <p:extLst>
      <p:ext uri="{BB962C8B-B14F-4D97-AF65-F5344CB8AC3E}">
        <p14:creationId xmlns:p14="http://schemas.microsoft.com/office/powerpoint/2010/main" val="281951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r>
              <a:rPr lang="es-CL" sz="1200" kern="1200" dirty="0">
                <a:solidFill>
                  <a:schemeClr val="tx1"/>
                </a:solidFill>
                <a:effectLst/>
                <a:latin typeface="+mn-lt"/>
                <a:ea typeface="+mn-ea"/>
                <a:cs typeface="+mn-cs"/>
              </a:rPr>
              <a:t>Metodología de Proceso Unificado o UP(v*) incorpora el concepto de (*w)iteración y el modo evolutivo incremental al cual adiciona el concepto de ciclo de vida(w*), esta metodología está centrada en los casos de uso y (*x)promueve el uso del modelamiento visual a través del Lenguaje de Modelamiento Unificado UML (x*), además permite la verificación continua de la calidad y el Control de cambios</a:t>
            </a:r>
            <a:endParaRPr lang="es-ES_tradnl"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Esta metodología se puede relacionar también con RUP, que es el framework comercial de desarrollo de software propuesto por la empresa Rational de IBM y que se basa en UP.(</a:t>
            </a:r>
            <a:r>
              <a:rPr lang="es-ES_tradnl" dirty="0">
                <a:effectLst/>
              </a:rPr>
              <a:t> </a:t>
            </a:r>
            <a:endParaRPr lang="es-ES_tradnl" dirty="0"/>
          </a:p>
        </p:txBody>
      </p:sp>
      <p:sp>
        <p:nvSpPr>
          <p:cNvPr id="4" name="Marcador de número de diapositiva 3"/>
          <p:cNvSpPr>
            <a:spLocks noGrp="1"/>
          </p:cNvSpPr>
          <p:nvPr>
            <p:ph type="sldNum" sz="quarter" idx="10"/>
          </p:nvPr>
        </p:nvSpPr>
        <p:spPr/>
        <p:txBody>
          <a:bodyPr/>
          <a:lstStyle/>
          <a:p>
            <a:fld id="{1D72CE64-1EE5-C346-88EB-E9E07262575D}" type="slidenum">
              <a:rPr lang="es-ES_tradnl" smtClean="0"/>
              <a:t>37</a:t>
            </a:fld>
            <a:endParaRPr lang="es-ES_tradnl"/>
          </a:p>
        </p:txBody>
      </p:sp>
    </p:spTree>
    <p:extLst>
      <p:ext uri="{BB962C8B-B14F-4D97-AF65-F5344CB8AC3E}">
        <p14:creationId xmlns:p14="http://schemas.microsoft.com/office/powerpoint/2010/main" val="1348840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r>
              <a:rPr lang="es-CL" sz="1200" kern="1200" dirty="0">
                <a:solidFill>
                  <a:schemeClr val="tx1"/>
                </a:solidFill>
                <a:effectLst/>
                <a:latin typeface="+mn-lt"/>
                <a:ea typeface="+mn-ea"/>
                <a:cs typeface="+mn-cs"/>
              </a:rPr>
              <a:t>La Metodología (*ee)</a:t>
            </a:r>
            <a:r>
              <a:rPr lang="es-CL" sz="1200" b="1" kern="1200" dirty="0">
                <a:solidFill>
                  <a:schemeClr val="tx1"/>
                </a:solidFill>
                <a:effectLst/>
                <a:latin typeface="+mn-lt"/>
                <a:ea typeface="+mn-ea"/>
                <a:cs typeface="+mn-cs"/>
              </a:rPr>
              <a:t>SCRUM es una metodología ágil</a:t>
            </a:r>
            <a:r>
              <a:rPr lang="es-CL" sz="1200" kern="1200" dirty="0">
                <a:solidFill>
                  <a:schemeClr val="tx1"/>
                </a:solidFill>
                <a:effectLst/>
                <a:latin typeface="+mn-lt"/>
                <a:ea typeface="+mn-ea"/>
                <a:cs typeface="+mn-cs"/>
              </a:rPr>
              <a:t>(ee*) de carácter adaptable, orientado a las personas más que a los procesos, emplea la estructura de desarrollo ágil incremental (*ff)basada en iteraciones y revisiones,(ff*) está especialmente indicada para proyectos con un rápido cambio de requisitos y sus principales características se pueden resumir en dos: coordinación del equipo y desarrollo por iteraciones.  </a:t>
            </a:r>
            <a:endParaRPr lang="es-ES_tradnl" sz="1200" kern="1200" dirty="0">
              <a:solidFill>
                <a:schemeClr val="tx1"/>
              </a:solidFill>
              <a:effectLst/>
              <a:latin typeface="+mn-lt"/>
              <a:ea typeface="+mn-ea"/>
              <a:cs typeface="+mn-cs"/>
            </a:endParaRPr>
          </a:p>
          <a:p>
            <a:r>
              <a:rPr lang="es-CL" sz="1200" kern="1200" dirty="0">
                <a:solidFill>
                  <a:schemeClr val="tx1"/>
                </a:solidFill>
                <a:effectLst/>
                <a:latin typeface="+mn-lt"/>
                <a:ea typeface="+mn-ea"/>
                <a:cs typeface="+mn-cs"/>
              </a:rPr>
              <a:t>Se comienza con la visión general del producto, especificando y dando detalle a las funcionalidades o partes que tienen mayor prioridad de desarrollo y que pueden llevarse a cabo en un periodo de tiempo breve, (*gg) de estos períodos de desarrollo se obtiene un incremento operativo del producto, las revisiones a los avances son a través de reuniones breves y de forma diaria. Los roles involucrados consideran al propietario del producto, el equipo de trabajo, un gestor de Scrum y los interesados o afectados por el proyecto</a:t>
            </a:r>
            <a:r>
              <a:rPr lang="es-ES_tradnl" dirty="0">
                <a:effectLst/>
              </a:rPr>
              <a:t> </a:t>
            </a:r>
            <a:endParaRPr lang="es-ES_tradnl" dirty="0"/>
          </a:p>
        </p:txBody>
      </p:sp>
      <p:sp>
        <p:nvSpPr>
          <p:cNvPr id="4" name="Marcador de número de diapositiva 3"/>
          <p:cNvSpPr>
            <a:spLocks noGrp="1"/>
          </p:cNvSpPr>
          <p:nvPr>
            <p:ph type="sldNum" sz="quarter" idx="10"/>
          </p:nvPr>
        </p:nvSpPr>
        <p:spPr/>
        <p:txBody>
          <a:bodyPr/>
          <a:lstStyle/>
          <a:p>
            <a:fld id="{1D72CE64-1EE5-C346-88EB-E9E07262575D}" type="slidenum">
              <a:rPr lang="es-ES_tradnl" smtClean="0"/>
              <a:t>41</a:t>
            </a:fld>
            <a:endParaRPr lang="es-ES_tradnl"/>
          </a:p>
        </p:txBody>
      </p:sp>
    </p:spTree>
    <p:extLst>
      <p:ext uri="{BB962C8B-B14F-4D97-AF65-F5344CB8AC3E}">
        <p14:creationId xmlns:p14="http://schemas.microsoft.com/office/powerpoint/2010/main" val="867425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r>
              <a:rPr lang="es-CL" sz="1200" kern="1200" dirty="0">
                <a:solidFill>
                  <a:schemeClr val="tx1"/>
                </a:solidFill>
                <a:effectLst/>
                <a:latin typeface="+mn-lt"/>
                <a:ea typeface="+mn-ea"/>
                <a:cs typeface="+mn-cs"/>
              </a:rPr>
              <a:t>La Metodología Kanban tiene su base en el uso de (*hh) </a:t>
            </a:r>
            <a:r>
              <a:rPr lang="es-CL" sz="1200" b="1" kern="1200" dirty="0">
                <a:solidFill>
                  <a:schemeClr val="tx1"/>
                </a:solidFill>
                <a:effectLst/>
                <a:latin typeface="+mn-lt"/>
                <a:ea typeface="+mn-ea"/>
                <a:cs typeface="+mn-cs"/>
              </a:rPr>
              <a:t>tarjetas visuales(hh*)</a:t>
            </a:r>
            <a:r>
              <a:rPr lang="es-CL" sz="1200" kern="1200" dirty="0">
                <a:solidFill>
                  <a:schemeClr val="tx1"/>
                </a:solidFill>
                <a:effectLst/>
                <a:latin typeface="+mn-lt"/>
                <a:ea typeface="+mn-ea"/>
                <a:cs typeface="+mn-cs"/>
              </a:rPr>
              <a:t>, este sistema fue ideado en japón para controlar la fabricación de automóviles, y considera la cantidad de insumos y tiempo necesario de los procesos que implica la fabricación del producto, se basa en la definición de tarjetas visuales que (*ii)</a:t>
            </a:r>
            <a:r>
              <a:rPr lang="es-CL" sz="1200" b="1" kern="1200" dirty="0">
                <a:solidFill>
                  <a:schemeClr val="tx1"/>
                </a:solidFill>
                <a:effectLst/>
                <a:latin typeface="+mn-lt"/>
                <a:ea typeface="+mn-ea"/>
                <a:cs typeface="+mn-cs"/>
              </a:rPr>
              <a:t>identifican las tareas que se deben realizar, las que están en progreso y las que están listas</a:t>
            </a:r>
            <a:r>
              <a:rPr lang="es-CL" sz="1200" kern="1200" dirty="0">
                <a:solidFill>
                  <a:schemeClr val="tx1"/>
                </a:solidFill>
                <a:effectLst/>
                <a:latin typeface="+mn-lt"/>
                <a:ea typeface="+mn-ea"/>
                <a:cs typeface="+mn-cs"/>
              </a:rPr>
              <a:t>(ii*), mediante un tablero con columnas se puede llevar el control del paso de cada tarea entre las fases delimitadas del proceso de fabricación, este concepto fue llevado al ámbito del Software manteniendo su filosofía, consiste en dividir el proceso de desarrollo de software en </a:t>
            </a:r>
            <a:r>
              <a:rPr lang="es-CL" sz="1200" b="1" kern="1200" dirty="0">
                <a:solidFill>
                  <a:schemeClr val="tx1"/>
                </a:solidFill>
                <a:effectLst/>
                <a:latin typeface="+mn-lt"/>
                <a:ea typeface="+mn-ea"/>
                <a:cs typeface="+mn-cs"/>
              </a:rPr>
              <a:t>(*jj)fases bien delimitadas (jj*)</a:t>
            </a:r>
            <a:r>
              <a:rPr lang="es-CL" sz="1200" kern="1200" dirty="0">
                <a:solidFill>
                  <a:schemeClr val="tx1"/>
                </a:solidFill>
                <a:effectLst/>
                <a:latin typeface="+mn-lt"/>
                <a:ea typeface="+mn-ea"/>
                <a:cs typeface="+mn-cs"/>
              </a:rPr>
              <a:t>, que se deben ejecutare sin error para poder avanzar a la siguiente fase y de esta forma proporcionar calidad y agilidad al desarrollo del software.  Esta metodología nos permite (*kk)</a:t>
            </a:r>
            <a:r>
              <a:rPr lang="es-CL" sz="1200" b="1" kern="1200" dirty="0">
                <a:solidFill>
                  <a:schemeClr val="tx1"/>
                </a:solidFill>
                <a:effectLst/>
                <a:latin typeface="+mn-lt"/>
                <a:ea typeface="+mn-ea"/>
                <a:cs typeface="+mn-cs"/>
              </a:rPr>
              <a:t>una visión inmediata del estado del proyecto</a:t>
            </a:r>
            <a:r>
              <a:rPr lang="es-CL" sz="1200" kern="1200" dirty="0">
                <a:solidFill>
                  <a:schemeClr val="tx1"/>
                </a:solidFill>
                <a:effectLst/>
                <a:latin typeface="+mn-lt"/>
                <a:ea typeface="+mn-ea"/>
                <a:cs typeface="+mn-cs"/>
              </a:rPr>
              <a:t>(kk*) a través de la revisión del tablero correspondiente.   Las reglas básicas de Kanban son: mostrar el proceso, limitar el trabajo en curso y optimizar el flujo de trabajo.  En un desarrollo de software las columnas para dividir el tablero serían: Cola de entrada | Análisis | Desarrollo | Test | Implementación | Producción.</a:t>
            </a:r>
            <a:r>
              <a:rPr lang="es-ES_tradnl" dirty="0">
                <a:effectLst/>
              </a:rPr>
              <a:t> </a:t>
            </a:r>
            <a:endParaRPr lang="es-ES_tradnl" dirty="0"/>
          </a:p>
        </p:txBody>
      </p:sp>
      <p:sp>
        <p:nvSpPr>
          <p:cNvPr id="4" name="Marcador de número de diapositiva 3"/>
          <p:cNvSpPr>
            <a:spLocks noGrp="1"/>
          </p:cNvSpPr>
          <p:nvPr>
            <p:ph type="sldNum" sz="quarter" idx="10"/>
          </p:nvPr>
        </p:nvSpPr>
        <p:spPr/>
        <p:txBody>
          <a:bodyPr/>
          <a:lstStyle/>
          <a:p>
            <a:fld id="{1D72CE64-1EE5-C346-88EB-E9E07262575D}" type="slidenum">
              <a:rPr lang="es-ES_tradnl" smtClean="0"/>
              <a:t>42</a:t>
            </a:fld>
            <a:endParaRPr lang="es-ES_tradnl"/>
          </a:p>
        </p:txBody>
      </p:sp>
    </p:spTree>
    <p:extLst>
      <p:ext uri="{BB962C8B-B14F-4D97-AF65-F5344CB8AC3E}">
        <p14:creationId xmlns:p14="http://schemas.microsoft.com/office/powerpoint/2010/main" val="19585964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userDrawn="1">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2"/>
          <p:cNvSpPr/>
          <p:nvPr/>
        </p:nvSpPr>
        <p:spPr>
          <a:xfrm flipH="1">
            <a:off x="-1" y="0"/>
            <a:ext cx="4629587" cy="6858000"/>
          </a:xfrm>
          <a:custGeom>
            <a:avLst/>
            <a:gdLst/>
            <a:ahLst/>
            <a:cxnLst/>
            <a:rect l="l" t="t" r="r" b="b"/>
            <a:pathLst>
              <a:path w="6172782" h="6858000" extrusionOk="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1" name="Google Shape;11;p2"/>
          <p:cNvPicPr preferRelativeResize="0"/>
          <p:nvPr/>
        </p:nvPicPr>
        <p:blipFill rotWithShape="1">
          <a:blip r:embed="rId2">
            <a:alphaModFix/>
          </a:blip>
          <a:srcRect/>
          <a:stretch/>
        </p:blipFill>
        <p:spPr>
          <a:xfrm>
            <a:off x="20" y="11958"/>
            <a:ext cx="4518116" cy="6840855"/>
          </a:xfrm>
          <a:custGeom>
            <a:avLst/>
            <a:gdLst/>
            <a:ahLst/>
            <a:cxnLst/>
            <a:rect l="l" t="t" r="r" b="b"/>
            <a:pathLst>
              <a:path w="6024154" h="6858000" extrusionOk="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ln>
            <a:noFill/>
          </a:ln>
        </p:spPr>
      </p:pic>
      <p:pic>
        <p:nvPicPr>
          <p:cNvPr id="12" name="Google Shape;12;p2"/>
          <p:cNvPicPr preferRelativeResize="0"/>
          <p:nvPr/>
        </p:nvPicPr>
        <p:blipFill rotWithShape="1">
          <a:blip r:embed="rId3">
            <a:alphaModFix/>
          </a:blip>
          <a:srcRect/>
          <a:stretch/>
        </p:blipFill>
        <p:spPr>
          <a:xfrm>
            <a:off x="5190123" y="212270"/>
            <a:ext cx="3748263" cy="586221"/>
          </a:xfrm>
          <a:prstGeom prst="rect">
            <a:avLst/>
          </a:prstGeom>
          <a:noFill/>
          <a:ln>
            <a:noFill/>
          </a:ln>
        </p:spPr>
      </p:pic>
      <p:sp>
        <p:nvSpPr>
          <p:cNvPr id="14" name="Google Shape;14;p2"/>
          <p:cNvSpPr txBox="1">
            <a:spLocks noGrp="1"/>
          </p:cNvSpPr>
          <p:nvPr>
            <p:ph type="subTitle" idx="1"/>
          </p:nvPr>
        </p:nvSpPr>
        <p:spPr>
          <a:xfrm>
            <a:off x="5284700" y="5620875"/>
            <a:ext cx="3603900" cy="873900"/>
          </a:xfrm>
          <a:prstGeom prst="rect">
            <a:avLst/>
          </a:prstGeom>
          <a:solidFill>
            <a:srgbClr val="DE3075"/>
          </a:solidFill>
          <a:ln>
            <a:noFill/>
          </a:ln>
        </p:spPr>
        <p:txBody>
          <a:bodyPr spcFirstLastPara="1" wrap="square" lIns="91425" tIns="0" rIns="182875" bIns="0" anchor="t" anchorCtr="0">
            <a:noAutofit/>
          </a:bodyPr>
          <a:lstStyle>
            <a:lvl1pPr lvl="0" algn="r" rtl="0">
              <a:spcBef>
                <a:spcPts val="1000"/>
              </a:spcBef>
              <a:spcAft>
                <a:spcPts val="0"/>
              </a:spcAft>
              <a:buNone/>
              <a:defRPr sz="4800" b="1">
                <a:solidFill>
                  <a:srgbClr val="FFFFFF"/>
                </a:solidFill>
                <a:latin typeface="Calibri" panose="020F0502020204030204" pitchFamily="34" charset="0"/>
                <a:cs typeface="Calibri" panose="020F0502020204030204" pitchFamily="34" charset="0"/>
              </a:defRPr>
            </a:lvl1pPr>
            <a:lvl2pPr lvl="1" algn="r" rtl="0">
              <a:spcBef>
                <a:spcPts val="1000"/>
              </a:spcBef>
              <a:spcAft>
                <a:spcPts val="0"/>
              </a:spcAft>
              <a:buNone/>
              <a:defRPr sz="4800" b="1">
                <a:solidFill>
                  <a:srgbClr val="FFFFFF"/>
                </a:solidFill>
              </a:defRPr>
            </a:lvl2pPr>
            <a:lvl3pPr lvl="2" algn="r" rtl="0">
              <a:spcBef>
                <a:spcPts val="1000"/>
              </a:spcBef>
              <a:spcAft>
                <a:spcPts val="0"/>
              </a:spcAft>
              <a:buNone/>
              <a:defRPr sz="4800" b="1">
                <a:solidFill>
                  <a:srgbClr val="FFFFFF"/>
                </a:solidFill>
              </a:defRPr>
            </a:lvl3pPr>
            <a:lvl4pPr lvl="3" algn="r" rtl="0">
              <a:spcBef>
                <a:spcPts val="1000"/>
              </a:spcBef>
              <a:spcAft>
                <a:spcPts val="0"/>
              </a:spcAft>
              <a:buNone/>
              <a:defRPr sz="4800" b="1">
                <a:solidFill>
                  <a:srgbClr val="FFFFFF"/>
                </a:solidFill>
              </a:defRPr>
            </a:lvl4pPr>
            <a:lvl5pPr lvl="4" algn="r" rtl="0">
              <a:spcBef>
                <a:spcPts val="1000"/>
              </a:spcBef>
              <a:spcAft>
                <a:spcPts val="0"/>
              </a:spcAft>
              <a:buNone/>
              <a:defRPr sz="4800" b="1">
                <a:solidFill>
                  <a:srgbClr val="FFFFFF"/>
                </a:solidFill>
              </a:defRPr>
            </a:lvl5pPr>
            <a:lvl6pPr lvl="5" algn="r" rtl="0">
              <a:spcBef>
                <a:spcPts val="1000"/>
              </a:spcBef>
              <a:spcAft>
                <a:spcPts val="0"/>
              </a:spcAft>
              <a:buNone/>
              <a:defRPr sz="4800" b="1">
                <a:solidFill>
                  <a:srgbClr val="FFFFFF"/>
                </a:solidFill>
              </a:defRPr>
            </a:lvl6pPr>
            <a:lvl7pPr lvl="6" algn="r" rtl="0">
              <a:spcBef>
                <a:spcPts val="1000"/>
              </a:spcBef>
              <a:spcAft>
                <a:spcPts val="0"/>
              </a:spcAft>
              <a:buNone/>
              <a:defRPr sz="4800" b="1">
                <a:solidFill>
                  <a:srgbClr val="FFFFFF"/>
                </a:solidFill>
              </a:defRPr>
            </a:lvl7pPr>
            <a:lvl8pPr lvl="7" algn="r" rtl="0">
              <a:spcBef>
                <a:spcPts val="1000"/>
              </a:spcBef>
              <a:spcAft>
                <a:spcPts val="0"/>
              </a:spcAft>
              <a:buNone/>
              <a:defRPr sz="4800" b="1">
                <a:solidFill>
                  <a:srgbClr val="FFFFFF"/>
                </a:solidFill>
              </a:defRPr>
            </a:lvl8pPr>
            <a:lvl9pPr lvl="8" algn="r" rtl="0">
              <a:spcBef>
                <a:spcPts val="1000"/>
              </a:spcBef>
              <a:spcAft>
                <a:spcPts val="0"/>
              </a:spcAft>
              <a:buNone/>
              <a:defRPr sz="4800" b="1">
                <a:solidFill>
                  <a:srgbClr val="FFFFFF"/>
                </a:solidFill>
              </a:defRPr>
            </a:lvl9pPr>
          </a:lstStyle>
          <a:p>
            <a:endParaRPr/>
          </a:p>
        </p:txBody>
      </p:sp>
      <p:sp>
        <p:nvSpPr>
          <p:cNvPr id="7" name="Google Shape;13;p2">
            <a:extLst>
              <a:ext uri="{FF2B5EF4-FFF2-40B4-BE49-F238E27FC236}">
                <a16:creationId xmlns="" xmlns:a16="http://schemas.microsoft.com/office/drawing/2014/main" id="{64854533-8DCC-1C49-8946-547AD8D471A7}"/>
              </a:ext>
            </a:extLst>
          </p:cNvPr>
          <p:cNvSpPr txBox="1">
            <a:spLocks noGrp="1"/>
          </p:cNvSpPr>
          <p:nvPr>
            <p:ph type="title"/>
          </p:nvPr>
        </p:nvSpPr>
        <p:spPr>
          <a:xfrm>
            <a:off x="3993775" y="2487700"/>
            <a:ext cx="4894800" cy="2891100"/>
          </a:xfrm>
          <a:prstGeom prst="rect">
            <a:avLst/>
          </a:prstGeom>
        </p:spPr>
        <p:txBody>
          <a:bodyPr spcFirstLastPara="1" wrap="square" lIns="91425" tIns="45700" rIns="91425" bIns="45700" anchor="b" anchorCtr="0">
            <a:noAutofit/>
          </a:bodyPr>
          <a:lstStyle>
            <a:lvl1pPr lvl="0" algn="r" rtl="0">
              <a:spcBef>
                <a:spcPts val="0"/>
              </a:spcBef>
              <a:spcAft>
                <a:spcPts val="0"/>
              </a:spcAft>
              <a:buNone/>
              <a:defRPr sz="6600">
                <a:latin typeface="Calibri" panose="020F0502020204030204" pitchFamily="34" charset="0"/>
                <a:cs typeface="Calibri" panose="020F0502020204030204" pitchFamily="34" charset="0"/>
              </a:defRPr>
            </a:lvl1pPr>
            <a:lvl2pPr lvl="1" algn="r" rtl="0">
              <a:spcBef>
                <a:spcPts val="0"/>
              </a:spcBef>
              <a:spcAft>
                <a:spcPts val="0"/>
              </a:spcAft>
              <a:buNone/>
              <a:defRPr sz="5600"/>
            </a:lvl2pPr>
            <a:lvl3pPr lvl="2" algn="r" rtl="0">
              <a:spcBef>
                <a:spcPts val="0"/>
              </a:spcBef>
              <a:spcAft>
                <a:spcPts val="0"/>
              </a:spcAft>
              <a:buNone/>
              <a:defRPr sz="5600"/>
            </a:lvl3pPr>
            <a:lvl4pPr lvl="3" algn="r" rtl="0">
              <a:spcBef>
                <a:spcPts val="0"/>
              </a:spcBef>
              <a:spcAft>
                <a:spcPts val="0"/>
              </a:spcAft>
              <a:buNone/>
              <a:defRPr sz="5600"/>
            </a:lvl4pPr>
            <a:lvl5pPr lvl="4" algn="r" rtl="0">
              <a:spcBef>
                <a:spcPts val="0"/>
              </a:spcBef>
              <a:spcAft>
                <a:spcPts val="0"/>
              </a:spcAft>
              <a:buNone/>
              <a:defRPr sz="5600"/>
            </a:lvl5pPr>
            <a:lvl6pPr lvl="5" algn="r" rtl="0">
              <a:spcBef>
                <a:spcPts val="0"/>
              </a:spcBef>
              <a:spcAft>
                <a:spcPts val="0"/>
              </a:spcAft>
              <a:buNone/>
              <a:defRPr sz="5600"/>
            </a:lvl6pPr>
            <a:lvl7pPr lvl="6" algn="r" rtl="0">
              <a:spcBef>
                <a:spcPts val="0"/>
              </a:spcBef>
              <a:spcAft>
                <a:spcPts val="0"/>
              </a:spcAft>
              <a:buNone/>
              <a:defRPr sz="5600"/>
            </a:lvl7pPr>
            <a:lvl8pPr lvl="7" algn="r" rtl="0">
              <a:spcBef>
                <a:spcPts val="0"/>
              </a:spcBef>
              <a:spcAft>
                <a:spcPts val="0"/>
              </a:spcAft>
              <a:buNone/>
              <a:defRPr sz="5600"/>
            </a:lvl8pPr>
            <a:lvl9pPr lvl="8" algn="r" rtl="0">
              <a:spcBef>
                <a:spcPts val="0"/>
              </a:spcBef>
              <a:spcAft>
                <a:spcPts val="0"/>
              </a:spcAft>
              <a:buNone/>
              <a:defRPr sz="5600"/>
            </a:lvl9pPr>
          </a:lstStyle>
          <a:p>
            <a:endParaRPr lang="es-ES_tradnl"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1">
  <p:cSld name="TITLE_4_1_1">
    <p:bg>
      <p:bgPr>
        <a:solidFill>
          <a:schemeClr val="dk2"/>
        </a:solidFill>
        <a:effectLst/>
      </p:bgPr>
    </p:bg>
    <p:spTree>
      <p:nvGrpSpPr>
        <p:cNvPr id="1" name="Shape 15"/>
        <p:cNvGrpSpPr/>
        <p:nvPr/>
      </p:nvGrpSpPr>
      <p:grpSpPr>
        <a:xfrm>
          <a:off x="0" y="0"/>
          <a:ext cx="0" cy="0"/>
          <a:chOff x="0" y="0"/>
          <a:chExt cx="0" cy="0"/>
        </a:xfrm>
      </p:grpSpPr>
      <p:pic>
        <p:nvPicPr>
          <p:cNvPr id="16" name="Google Shape;16;p3"/>
          <p:cNvPicPr preferRelativeResize="0"/>
          <p:nvPr/>
        </p:nvPicPr>
        <p:blipFill rotWithShape="1">
          <a:blip r:embed="rId2">
            <a:alphaModFix/>
          </a:blip>
          <a:srcRect/>
          <a:stretch/>
        </p:blipFill>
        <p:spPr>
          <a:xfrm>
            <a:off x="5177307" y="186298"/>
            <a:ext cx="3812148" cy="601304"/>
          </a:xfrm>
          <a:prstGeom prst="rect">
            <a:avLst/>
          </a:prstGeom>
          <a:noFill/>
          <a:ln>
            <a:noFill/>
          </a:ln>
        </p:spPr>
      </p:pic>
      <p:grpSp>
        <p:nvGrpSpPr>
          <p:cNvPr id="18" name="Google Shape;18;p3"/>
          <p:cNvGrpSpPr/>
          <p:nvPr/>
        </p:nvGrpSpPr>
        <p:grpSpPr>
          <a:xfrm>
            <a:off x="0" y="-124"/>
            <a:ext cx="4853665" cy="5740374"/>
            <a:chOff x="0" y="-126"/>
            <a:chExt cx="4554438" cy="5386482"/>
          </a:xfrm>
        </p:grpSpPr>
        <p:sp>
          <p:nvSpPr>
            <p:cNvPr id="19" name="Google Shape;19;p3"/>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20" name="Google Shape;20;p3" descr="Una caricatura de una ciudad&#10;&#10;Descripción generada automáticamente"/>
            <p:cNvPicPr preferRelativeResize="0"/>
            <p:nvPr/>
          </p:nvPicPr>
          <p:blipFill rotWithShape="1">
            <a:blip r:embed="rId3">
              <a:alphaModFix/>
            </a:blip>
            <a:srcRect l="9870" r="648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1" name="Google Shape;21;p3"/>
          <p:cNvSpPr txBox="1">
            <a:spLocks noGrp="1"/>
          </p:cNvSpPr>
          <p:nvPr>
            <p:ph type="title"/>
          </p:nvPr>
        </p:nvSpPr>
        <p:spPr>
          <a:xfrm>
            <a:off x="3004575" y="3476150"/>
            <a:ext cx="5995800" cy="1603200"/>
          </a:xfrm>
          <a:prstGeom prst="rect">
            <a:avLst/>
          </a:prstGeom>
          <a:solidFill>
            <a:srgbClr val="DE3075">
              <a:alpha val="6429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2">
  <p:cSld name="TITLE_4">
    <p:bg>
      <p:bgPr>
        <a:solidFill>
          <a:schemeClr val="accent1"/>
        </a:solidFill>
        <a:effectLst/>
      </p:bgPr>
    </p:bg>
    <p:spTree>
      <p:nvGrpSpPr>
        <p:cNvPr id="1" name="Shape 22"/>
        <p:cNvGrpSpPr/>
        <p:nvPr/>
      </p:nvGrpSpPr>
      <p:grpSpPr>
        <a:xfrm>
          <a:off x="0" y="0"/>
          <a:ext cx="0" cy="0"/>
          <a:chOff x="0" y="0"/>
          <a:chExt cx="0" cy="0"/>
        </a:xfrm>
      </p:grpSpPr>
      <p:grpSp>
        <p:nvGrpSpPr>
          <p:cNvPr id="23" name="Google Shape;23;p4"/>
          <p:cNvGrpSpPr/>
          <p:nvPr/>
        </p:nvGrpSpPr>
        <p:grpSpPr>
          <a:xfrm>
            <a:off x="0" y="-124"/>
            <a:ext cx="4853665" cy="5740374"/>
            <a:chOff x="0" y="-126"/>
            <a:chExt cx="4554438" cy="5386482"/>
          </a:xfrm>
        </p:grpSpPr>
        <p:sp>
          <p:nvSpPr>
            <p:cNvPr id="24" name="Google Shape;24;p4"/>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25" name="Google Shape;25;p4" descr="Imagen que contiene persona, foto, hombre, mujer&#10;&#10;Descripción generada automáticamente"/>
            <p:cNvPicPr preferRelativeResize="0"/>
            <p:nvPr/>
          </p:nvPicPr>
          <p:blipFill rotWithShape="1">
            <a:blip r:embed="rId2">
              <a:alphaModFix/>
            </a:blip>
            <a:srcRect r="1635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6" name="Google Shape;26;p4"/>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pic>
        <p:nvPicPr>
          <p:cNvPr id="27" name="Google Shape;27;p4"/>
          <p:cNvPicPr preferRelativeResize="0"/>
          <p:nvPr/>
        </p:nvPicPr>
        <p:blipFill rotWithShape="1">
          <a:blip r:embed="rId3">
            <a:alphaModFix/>
          </a:blip>
          <a:srcRect/>
          <a:stretch/>
        </p:blipFill>
        <p:spPr>
          <a:xfrm>
            <a:off x="5177307" y="186298"/>
            <a:ext cx="3812148" cy="60130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ítulo y objetos 1" preserve="1">
  <p:cSld name="Título y objetos 1">
    <p:spTree>
      <p:nvGrpSpPr>
        <p:cNvPr id="1" name="Shape 83"/>
        <p:cNvGrpSpPr/>
        <p:nvPr/>
      </p:nvGrpSpPr>
      <p:grpSpPr>
        <a:xfrm>
          <a:off x="0" y="0"/>
          <a:ext cx="0" cy="0"/>
          <a:chOff x="0" y="0"/>
          <a:chExt cx="0" cy="0"/>
        </a:xfrm>
      </p:grpSpPr>
      <p:sp>
        <p:nvSpPr>
          <p:cNvPr id="84" name="Google Shape;84;p14"/>
          <p:cNvSpPr/>
          <p:nvPr/>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85" name="Google Shape;85;p14"/>
          <p:cNvSpPr/>
          <p:nvPr/>
        </p:nvSpPr>
        <p:spPr>
          <a:xfrm>
            <a:off x="770850" y="212725"/>
            <a:ext cx="903600" cy="813000"/>
          </a:xfrm>
          <a:prstGeom prst="parallelogram">
            <a:avLst>
              <a:gd name="adj" fmla="val 45310"/>
            </a:avLst>
          </a:prstGeom>
          <a:solidFill>
            <a:srgbClr val="818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4"/>
          <p:cNvSpPr/>
          <p:nvPr/>
        </p:nvSpPr>
        <p:spPr>
          <a:xfrm>
            <a:off x="146422" y="212725"/>
            <a:ext cx="903600" cy="813000"/>
          </a:xfrm>
          <a:prstGeom prst="parallelogram">
            <a:avLst>
              <a:gd name="adj" fmla="val 45310"/>
            </a:avLst>
          </a:prstGeom>
          <a:gradFill>
            <a:gsLst>
              <a:gs pos="0">
                <a:srgbClr val="FFFFFF"/>
              </a:gs>
              <a:gs pos="65000">
                <a:schemeClr val="dk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pic>
        <p:nvPicPr>
          <p:cNvPr id="89" name="Google Shape;89;p14"/>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0" name="Google Shape;90;p14"/>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7;p1">
            <a:extLst>
              <a:ext uri="{FF2B5EF4-FFF2-40B4-BE49-F238E27FC236}">
                <a16:creationId xmlns="" xmlns:a16="http://schemas.microsoft.com/office/drawing/2014/main" id="{0B5789D4-A1BB-0442-8135-68C7C82B7CE3}"/>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423579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ítulo y objetos 2" userDrawn="1">
  <p:cSld name="OBJECT">
    <p:spTree>
      <p:nvGrpSpPr>
        <p:cNvPr id="1" name="Shape 91"/>
        <p:cNvGrpSpPr/>
        <p:nvPr/>
      </p:nvGrpSpPr>
      <p:grpSpPr>
        <a:xfrm>
          <a:off x="0" y="0"/>
          <a:ext cx="0" cy="0"/>
          <a:chOff x="0" y="0"/>
          <a:chExt cx="0" cy="0"/>
        </a:xfrm>
      </p:grpSpPr>
      <p:sp>
        <p:nvSpPr>
          <p:cNvPr id="93" name="Google Shape;93;p15"/>
          <p:cNvSpPr/>
          <p:nvPr/>
        </p:nvSpPr>
        <p:spPr>
          <a:xfrm>
            <a:off x="770850" y="212725"/>
            <a:ext cx="903600" cy="813000"/>
          </a:xfrm>
          <a:prstGeom prst="parallelogram">
            <a:avLst>
              <a:gd name="adj" fmla="val 453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146422" y="212725"/>
            <a:ext cx="903600" cy="813000"/>
          </a:xfrm>
          <a:prstGeom prst="parallelogram">
            <a:avLst>
              <a:gd name="adj" fmla="val 45310"/>
            </a:avLst>
          </a:prstGeom>
          <a:gradFill>
            <a:gsLst>
              <a:gs pos="0">
                <a:srgbClr val="FFFFFF"/>
              </a:gs>
              <a:gs pos="65000">
                <a:schemeClr val="accent1"/>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5"/>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8" name="Google Shape;98;p15"/>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10" name="Google Shape;84;p14">
            <a:extLst>
              <a:ext uri="{FF2B5EF4-FFF2-40B4-BE49-F238E27FC236}">
                <a16:creationId xmlns="" xmlns:a16="http://schemas.microsoft.com/office/drawing/2014/main" id="{4F836A24-6D51-4D40-AB79-0230302D1457}"/>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1" name="Google Shape;87;p14">
            <a:extLst>
              <a:ext uri="{FF2B5EF4-FFF2-40B4-BE49-F238E27FC236}">
                <a16:creationId xmlns="" xmlns:a16="http://schemas.microsoft.com/office/drawing/2014/main" id="{3BFC4BEF-06F5-F149-88A2-FDD96288DC2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sp>
        <p:nvSpPr>
          <p:cNvPr id="12" name="Google Shape;7;p1">
            <a:extLst>
              <a:ext uri="{FF2B5EF4-FFF2-40B4-BE49-F238E27FC236}">
                <a16:creationId xmlns="" xmlns:a16="http://schemas.microsoft.com/office/drawing/2014/main" id="{0D7DAA7F-11AA-0147-9DA0-85C0C21C9491}"/>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solidFill>
          <a:schemeClr val="bg2"/>
        </a:solidFill>
        <a:effectLst/>
      </p:bgPr>
    </p:bg>
    <p:spTree>
      <p:nvGrpSpPr>
        <p:cNvPr id="1" name=""/>
        <p:cNvGrpSpPr/>
        <p:nvPr/>
      </p:nvGrpSpPr>
      <p:grpSpPr>
        <a:xfrm>
          <a:off x="0" y="0"/>
          <a:ext cx="0" cy="0"/>
          <a:chOff x="0" y="0"/>
          <a:chExt cx="0" cy="0"/>
        </a:xfrm>
      </p:grpSpPr>
      <p:sp>
        <p:nvSpPr>
          <p:cNvPr id="5" name="Marcador de texto 4">
            <a:extLst>
              <a:ext uri="{FF2B5EF4-FFF2-40B4-BE49-F238E27FC236}">
                <a16:creationId xmlns="" xmlns:a16="http://schemas.microsoft.com/office/drawing/2014/main" id="{EC7D9485-9D22-5647-86A2-61337F2EBDAC}"/>
              </a:ext>
            </a:extLst>
          </p:cNvPr>
          <p:cNvSpPr>
            <a:spLocks noGrp="1"/>
          </p:cNvSpPr>
          <p:nvPr>
            <p:ph type="body" sz="quarter" idx="11"/>
          </p:nvPr>
        </p:nvSpPr>
        <p:spPr>
          <a:xfrm>
            <a:off x="560387" y="2634922"/>
            <a:ext cx="8023225" cy="2275770"/>
          </a:xfrm>
          <a:prstGeom prst="rect">
            <a:avLst/>
          </a:prstGeom>
        </p:spPr>
        <p:txBody>
          <a:bodyPr anchor="ctr"/>
          <a:lstStyle>
            <a:lvl1pPr marL="50800" indent="0" algn="ctr">
              <a:buNone/>
              <a:defRPr sz="4000">
                <a:solidFill>
                  <a:schemeClr val="bg1"/>
                </a:solidFill>
                <a:latin typeface="Calibri" panose="020F0502020204030204" pitchFamily="34" charset="0"/>
                <a:cs typeface="Calibri" panose="020F0502020204030204" pitchFamily="34" charset="0"/>
              </a:defRPr>
            </a:lvl1pPr>
          </a:lstStyle>
          <a:p>
            <a:pPr lvl="0"/>
            <a:endParaRPr lang="es-ES_tradnl" dirty="0"/>
          </a:p>
        </p:txBody>
      </p:sp>
      <p:pic>
        <p:nvPicPr>
          <p:cNvPr id="6" name="Google Shape;12;p2">
            <a:extLst>
              <a:ext uri="{FF2B5EF4-FFF2-40B4-BE49-F238E27FC236}">
                <a16:creationId xmlns="" xmlns:a16="http://schemas.microsoft.com/office/drawing/2014/main" id="{0D343A73-BC54-BF4C-A259-A0C913A07BC0}"/>
              </a:ext>
            </a:extLst>
          </p:cNvPr>
          <p:cNvPicPr preferRelativeResize="0"/>
          <p:nvPr userDrawn="1"/>
        </p:nvPicPr>
        <p:blipFill rotWithShape="1">
          <a:blip r:embed="rId2">
            <a:alphaModFix/>
          </a:blip>
          <a:srcRect/>
          <a:stretch/>
        </p:blipFill>
        <p:spPr>
          <a:xfrm>
            <a:off x="6179349" y="392750"/>
            <a:ext cx="2759037" cy="459625"/>
          </a:xfrm>
          <a:prstGeom prst="rect">
            <a:avLst/>
          </a:prstGeom>
          <a:noFill/>
          <a:ln>
            <a:noFill/>
          </a:ln>
        </p:spPr>
      </p:pic>
      <p:sp>
        <p:nvSpPr>
          <p:cNvPr id="10" name="Marcador de texto 4">
            <a:extLst>
              <a:ext uri="{FF2B5EF4-FFF2-40B4-BE49-F238E27FC236}">
                <a16:creationId xmlns="" xmlns:a16="http://schemas.microsoft.com/office/drawing/2014/main" id="{A2F63D34-FBAE-5442-A997-D0933D828667}"/>
              </a:ext>
            </a:extLst>
          </p:cNvPr>
          <p:cNvSpPr>
            <a:spLocks noGrp="1"/>
          </p:cNvSpPr>
          <p:nvPr>
            <p:ph type="body" sz="quarter" idx="12"/>
          </p:nvPr>
        </p:nvSpPr>
        <p:spPr>
          <a:xfrm>
            <a:off x="560387" y="1632286"/>
            <a:ext cx="8023225" cy="665749"/>
          </a:xfrm>
          <a:prstGeom prst="rect">
            <a:avLst/>
          </a:prstGeom>
          <a:solidFill>
            <a:schemeClr val="accent1"/>
          </a:solidFill>
        </p:spPr>
        <p:txBody>
          <a:bodyPr/>
          <a:lstStyle>
            <a:lvl1pPr marL="50800" indent="0" algn="ctr">
              <a:buNone/>
              <a:defRPr sz="2800">
                <a:solidFill>
                  <a:schemeClr val="bg1"/>
                </a:solidFill>
                <a:latin typeface="Calibri" panose="020F0502020204030204" pitchFamily="34" charset="0"/>
                <a:cs typeface="Calibri" panose="020F0502020204030204" pitchFamily="34" charset="0"/>
              </a:defRPr>
            </a:lvl1pPr>
          </a:lstStyle>
          <a:p>
            <a:pPr lvl="0"/>
            <a:endParaRPr lang="es-ES_tradnl" dirty="0"/>
          </a:p>
        </p:txBody>
      </p:sp>
      <p:sp>
        <p:nvSpPr>
          <p:cNvPr id="11" name="Google Shape;165;p24">
            <a:extLst>
              <a:ext uri="{FF2B5EF4-FFF2-40B4-BE49-F238E27FC236}">
                <a16:creationId xmlns="" xmlns:a16="http://schemas.microsoft.com/office/drawing/2014/main" id="{ED241A5B-D2F8-1D45-8F9D-D1D4B48E7814}"/>
              </a:ext>
            </a:extLst>
          </p:cNvPr>
          <p:cNvSpPr/>
          <p:nvPr userDrawn="1"/>
        </p:nvSpPr>
        <p:spPr>
          <a:xfrm>
            <a:off x="770850" y="212725"/>
            <a:ext cx="903600"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6;p24">
            <a:extLst>
              <a:ext uri="{FF2B5EF4-FFF2-40B4-BE49-F238E27FC236}">
                <a16:creationId xmlns="" xmlns:a16="http://schemas.microsoft.com/office/drawing/2014/main" id="{990F690A-789C-6740-B34D-11153A9BBDDB}"/>
              </a:ext>
            </a:extLst>
          </p:cNvPr>
          <p:cNvSpPr/>
          <p:nvPr userDrawn="1"/>
        </p:nvSpPr>
        <p:spPr>
          <a:xfrm>
            <a:off x="146422" y="212725"/>
            <a:ext cx="903600" cy="813000"/>
          </a:xfrm>
          <a:prstGeom prst="parallelogram">
            <a:avLst>
              <a:gd name="adj" fmla="val 45310"/>
            </a:avLst>
          </a:prstGeom>
          <a:gradFill>
            <a:gsLst>
              <a:gs pos="0">
                <a:schemeClr val="bg2"/>
              </a:gs>
              <a:gs pos="65000">
                <a:schemeClr val="bg1"/>
              </a:gs>
              <a:gs pos="100000">
                <a:schemeClr val="bg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4;p14">
            <a:extLst>
              <a:ext uri="{FF2B5EF4-FFF2-40B4-BE49-F238E27FC236}">
                <a16:creationId xmlns="" xmlns:a16="http://schemas.microsoft.com/office/drawing/2014/main" id="{7FF938C0-C0B1-8543-A7DC-F3B0AA5BE94F}"/>
              </a:ext>
            </a:extLst>
          </p:cNvPr>
          <p:cNvSpPr/>
          <p:nvPr userDrawn="1"/>
        </p:nvSpPr>
        <p:spPr>
          <a:xfrm>
            <a:off x="1372975" y="212725"/>
            <a:ext cx="4806374"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CL" dirty="0">
              <a:latin typeface="Bebas Neue" panose="020B0606020202050201" pitchFamily="34" charset="77"/>
            </a:endParaRPr>
          </a:p>
        </p:txBody>
      </p:sp>
      <p:sp>
        <p:nvSpPr>
          <p:cNvPr id="15" name="Google Shape;87;p14">
            <a:extLst>
              <a:ext uri="{FF2B5EF4-FFF2-40B4-BE49-F238E27FC236}">
                <a16:creationId xmlns="" xmlns:a16="http://schemas.microsoft.com/office/drawing/2014/main" id="{D9228F07-B61E-0645-862B-247F10F5B15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solidFill>
                  <a:schemeClr val="accent1"/>
                </a:solidFill>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Tree>
    <p:extLst>
      <p:ext uri="{BB962C8B-B14F-4D97-AF65-F5344CB8AC3E}">
        <p14:creationId xmlns:p14="http://schemas.microsoft.com/office/powerpoint/2010/main" val="359457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reserve="1">
  <p:cSld name="1_En blanco">
    <p:spTree>
      <p:nvGrpSpPr>
        <p:cNvPr id="1" name="Shape 205"/>
        <p:cNvGrpSpPr/>
        <p:nvPr/>
      </p:nvGrpSpPr>
      <p:grpSpPr>
        <a:xfrm>
          <a:off x="0" y="0"/>
          <a:ext cx="0" cy="0"/>
          <a:chOff x="0" y="0"/>
          <a:chExt cx="0" cy="0"/>
        </a:xfrm>
      </p:grpSpPr>
      <p:sp>
        <p:nvSpPr>
          <p:cNvPr id="4" name="Google Shape;7;p1">
            <a:extLst>
              <a:ext uri="{FF2B5EF4-FFF2-40B4-BE49-F238E27FC236}">
                <a16:creationId xmlns="" xmlns:a16="http://schemas.microsoft.com/office/drawing/2014/main" id="{FCAE1A83-104E-8B4E-949F-BE3A9ADE6BA0}"/>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977814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sp>
        <p:nvSpPr>
          <p:cNvPr id="5" name="Rectángulo 4"/>
          <p:cNvSpPr/>
          <p:nvPr userDrawn="1"/>
        </p:nvSpPr>
        <p:spPr>
          <a:xfrm>
            <a:off x="586828" y="385379"/>
            <a:ext cx="8084206" cy="700690"/>
          </a:xfrm>
          <a:prstGeom prst="rect">
            <a:avLst/>
          </a:prstGeom>
          <a:solidFill>
            <a:srgbClr val="4A216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 name="Rectángulo 8"/>
          <p:cNvSpPr/>
          <p:nvPr userDrawn="1"/>
        </p:nvSpPr>
        <p:spPr>
          <a:xfrm>
            <a:off x="4117848" y="297797"/>
            <a:ext cx="1156138" cy="166414"/>
          </a:xfrm>
          <a:prstGeom prst="rect">
            <a:avLst/>
          </a:prstGeom>
          <a:solidFill>
            <a:srgbClr val="4A21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 name="Rectángulo 9"/>
          <p:cNvSpPr/>
          <p:nvPr userDrawn="1"/>
        </p:nvSpPr>
        <p:spPr>
          <a:xfrm>
            <a:off x="5264579" y="297797"/>
            <a:ext cx="1156138" cy="166414"/>
          </a:xfrm>
          <a:prstGeom prst="rect">
            <a:avLst/>
          </a:prstGeom>
          <a:solidFill>
            <a:srgbClr val="5A35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1" name="Rectángulo 10"/>
          <p:cNvSpPr/>
          <p:nvPr userDrawn="1"/>
        </p:nvSpPr>
        <p:spPr>
          <a:xfrm>
            <a:off x="6411310" y="297797"/>
            <a:ext cx="1156138" cy="166414"/>
          </a:xfrm>
          <a:prstGeom prst="rect">
            <a:avLst/>
          </a:prstGeom>
          <a:solidFill>
            <a:srgbClr val="6D4E8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2" name="Rectángulo 11"/>
          <p:cNvSpPr/>
          <p:nvPr userDrawn="1"/>
        </p:nvSpPr>
        <p:spPr>
          <a:xfrm>
            <a:off x="7514896" y="297797"/>
            <a:ext cx="1156138" cy="166414"/>
          </a:xfrm>
          <a:prstGeom prst="rect">
            <a:avLst/>
          </a:prstGeom>
          <a:solidFill>
            <a:srgbClr val="7D669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Tree>
    <p:extLst>
      <p:ext uri="{BB962C8B-B14F-4D97-AF65-F5344CB8AC3E}">
        <p14:creationId xmlns:p14="http://schemas.microsoft.com/office/powerpoint/2010/main" val="3562832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94150" y="1218600"/>
            <a:ext cx="8555700" cy="5137800"/>
          </a:xfrm>
          <a:prstGeom prst="rect">
            <a:avLst/>
          </a:prstGeom>
          <a:noFill/>
          <a:ln>
            <a:noFill/>
          </a:ln>
        </p:spPr>
        <p:txBody>
          <a:bodyPr spcFirstLastPara="1" wrap="square" lIns="90000"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Franklin Gothic"/>
                <a:ea typeface="Franklin Gothic"/>
                <a:cs typeface="Franklin Gothic"/>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dirty="0"/>
          </a:p>
        </p:txBody>
      </p:sp>
      <p:sp>
        <p:nvSpPr>
          <p:cNvPr id="7" name="Google Shape;7;p1"/>
          <p:cNvSpPr txBox="1">
            <a:spLocks noGrp="1"/>
          </p:cNvSpPr>
          <p:nvPr>
            <p:ph type="sldNum" idx="12"/>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i="0" u="none" strike="noStrike" cap="none">
                <a:solidFill>
                  <a:srgbClr val="6C7A8A"/>
                </a:solidFill>
                <a:latin typeface="Calibri" panose="020F0502020204030204" pitchFamily="34" charset="0"/>
                <a:ea typeface="Roboto Mono"/>
                <a:cs typeface="Calibri" panose="020F0502020204030204" pitchFamily="34" charset="0"/>
                <a:sym typeface="Roboto Mono"/>
              </a:defRPr>
            </a:lvl1pPr>
            <a:lvl2pPr marL="0" marR="0" lvl="1" indent="0" algn="r" rtl="0">
              <a:spcBef>
                <a:spcPts val="0"/>
              </a:spcBef>
              <a:buNone/>
              <a:defRPr sz="1200" i="0" u="none" strike="noStrike" cap="none">
                <a:solidFill>
                  <a:srgbClr val="6C7A8A"/>
                </a:solidFill>
                <a:latin typeface="Roboto Mono"/>
                <a:ea typeface="Roboto Mono"/>
                <a:cs typeface="Roboto Mono"/>
                <a:sym typeface="Roboto Mono"/>
              </a:defRPr>
            </a:lvl2pPr>
            <a:lvl3pPr marL="0" marR="0" lvl="2" indent="0" algn="r" rtl="0">
              <a:spcBef>
                <a:spcPts val="0"/>
              </a:spcBef>
              <a:buNone/>
              <a:defRPr sz="1200" i="0" u="none" strike="noStrike" cap="none">
                <a:solidFill>
                  <a:srgbClr val="6C7A8A"/>
                </a:solidFill>
                <a:latin typeface="Roboto Mono"/>
                <a:ea typeface="Roboto Mono"/>
                <a:cs typeface="Roboto Mono"/>
                <a:sym typeface="Roboto Mono"/>
              </a:defRPr>
            </a:lvl3pPr>
            <a:lvl4pPr marL="0" marR="0" lvl="3" indent="0" algn="r" rtl="0">
              <a:spcBef>
                <a:spcPts val="0"/>
              </a:spcBef>
              <a:buNone/>
              <a:defRPr sz="1200" i="0" u="none" strike="noStrike" cap="none">
                <a:solidFill>
                  <a:srgbClr val="6C7A8A"/>
                </a:solidFill>
                <a:latin typeface="Roboto Mono"/>
                <a:ea typeface="Roboto Mono"/>
                <a:cs typeface="Roboto Mono"/>
                <a:sym typeface="Roboto Mono"/>
              </a:defRPr>
            </a:lvl4pPr>
            <a:lvl5pPr marL="0" marR="0" lvl="4" indent="0" algn="r" rtl="0">
              <a:spcBef>
                <a:spcPts val="0"/>
              </a:spcBef>
              <a:buNone/>
              <a:defRPr sz="1200" i="0" u="none" strike="noStrike" cap="none">
                <a:solidFill>
                  <a:srgbClr val="6C7A8A"/>
                </a:solidFill>
                <a:latin typeface="Roboto Mono"/>
                <a:ea typeface="Roboto Mono"/>
                <a:cs typeface="Roboto Mono"/>
                <a:sym typeface="Roboto Mono"/>
              </a:defRPr>
            </a:lvl5pPr>
            <a:lvl6pPr marL="0" marR="0" lvl="5" indent="0" algn="r" rtl="0">
              <a:spcBef>
                <a:spcPts val="0"/>
              </a:spcBef>
              <a:buNone/>
              <a:defRPr sz="1200" i="0" u="none" strike="noStrike" cap="none">
                <a:solidFill>
                  <a:srgbClr val="6C7A8A"/>
                </a:solidFill>
                <a:latin typeface="Roboto Mono"/>
                <a:ea typeface="Roboto Mono"/>
                <a:cs typeface="Roboto Mono"/>
                <a:sym typeface="Roboto Mono"/>
              </a:defRPr>
            </a:lvl6pPr>
            <a:lvl7pPr marL="0" marR="0" lvl="6" indent="0" algn="r" rtl="0">
              <a:spcBef>
                <a:spcPts val="0"/>
              </a:spcBef>
              <a:buNone/>
              <a:defRPr sz="1200" i="0" u="none" strike="noStrike" cap="none">
                <a:solidFill>
                  <a:srgbClr val="6C7A8A"/>
                </a:solidFill>
                <a:latin typeface="Roboto Mono"/>
                <a:ea typeface="Roboto Mono"/>
                <a:cs typeface="Roboto Mono"/>
                <a:sym typeface="Roboto Mono"/>
              </a:defRPr>
            </a:lvl7pPr>
            <a:lvl8pPr marL="0" marR="0" lvl="7" indent="0" algn="r" rtl="0">
              <a:spcBef>
                <a:spcPts val="0"/>
              </a:spcBef>
              <a:buNone/>
              <a:defRPr sz="1200" i="0" u="none" strike="noStrike" cap="none">
                <a:solidFill>
                  <a:srgbClr val="6C7A8A"/>
                </a:solidFill>
                <a:latin typeface="Roboto Mono"/>
                <a:ea typeface="Roboto Mono"/>
                <a:cs typeface="Roboto Mono"/>
                <a:sym typeface="Roboto Mono"/>
              </a:defRPr>
            </a:lvl8pPr>
            <a:lvl9pPr marL="0" marR="0" lvl="8" indent="0" algn="r" rtl="0">
              <a:spcBef>
                <a:spcPts val="0"/>
              </a:spcBef>
              <a:buNone/>
              <a:defRPr sz="120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dirty="0"/>
          </a:p>
        </p:txBody>
      </p:sp>
      <p:sp>
        <p:nvSpPr>
          <p:cNvPr id="8" name="Google Shape;8;p1"/>
          <p:cNvSpPr txBox="1">
            <a:spLocks noGrp="1"/>
          </p:cNvSpPr>
          <p:nvPr>
            <p:ph type="title"/>
          </p:nvPr>
        </p:nvSpPr>
        <p:spPr>
          <a:xfrm>
            <a:off x="1763700" y="212725"/>
            <a:ext cx="6751800" cy="81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FFFFFF"/>
              </a:buClr>
              <a:buSzPts val="3000"/>
              <a:buFont typeface="Roboto Condensed"/>
              <a:buNone/>
              <a:defRPr sz="3000" i="0" u="none" strike="noStrike" cap="none">
                <a:solidFill>
                  <a:srgbClr val="FFFFFF"/>
                </a:solidFill>
                <a:latin typeface="Roboto Condensed"/>
                <a:ea typeface="Roboto Condensed"/>
                <a:cs typeface="Roboto Condensed"/>
                <a:sym typeface="Roboto Condensed"/>
              </a:defRPr>
            </a:lvl1pPr>
            <a:lvl2pPr lvl="1"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2pPr>
            <a:lvl3pPr lvl="2"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3pPr>
            <a:lvl4pPr lvl="3"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4pPr>
            <a:lvl5pPr lvl="4"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5pPr>
            <a:lvl6pPr lvl="5"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6pPr>
            <a:lvl7pPr lvl="6"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7pPr>
            <a:lvl8pPr lvl="7"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8pPr>
            <a:lvl9pPr lvl="8"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9pPr>
          </a:lstStyle>
          <a:p>
            <a:endParaRPr lang="es-CL"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79" r:id="rId4"/>
    <p:sldLayoutId id="2147483661" r:id="rId5"/>
    <p:sldLayoutId id="2147483678" r:id="rId6"/>
    <p:sldLayoutId id="2147483677" r:id="rId7"/>
    <p:sldLayoutId id="2147483680"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Roboto" panose="02000000000000000000" pitchFamily="2"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5.xml"/><Relationship Id="rId4" Type="http://schemas.openxmlformats.org/officeDocument/2006/relationships/image" Target="../media/image25.jpeg"/></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0"/>
          <p:cNvSpPr txBox="1">
            <a:spLocks noGrp="1"/>
          </p:cNvSpPr>
          <p:nvPr>
            <p:ph type="title"/>
          </p:nvPr>
        </p:nvSpPr>
        <p:spPr>
          <a:xfrm>
            <a:off x="3993775" y="2487700"/>
            <a:ext cx="4894800" cy="2891100"/>
          </a:xfrm>
          <a:prstGeom prst="rect">
            <a:avLst/>
          </a:prstGeom>
        </p:spPr>
        <p:txBody>
          <a:bodyPr spcFirstLastPara="1" wrap="square" lIns="91425" tIns="45700" rIns="91425" bIns="45700" anchor="b" anchorCtr="0">
            <a:noAutofit/>
          </a:bodyPr>
          <a:lstStyle/>
          <a:p>
            <a:r>
              <a:rPr lang="es-ES" b="1" dirty="0"/>
              <a:t>INGENIERIA DE SOFTWARE</a:t>
            </a:r>
            <a:endParaRPr lang="es-CL" dirty="0"/>
          </a:p>
        </p:txBody>
      </p:sp>
      <p:sp>
        <p:nvSpPr>
          <p:cNvPr id="213" name="Google Shape;213;p30"/>
          <p:cNvSpPr txBox="1">
            <a:spLocks noGrp="1"/>
          </p:cNvSpPr>
          <p:nvPr>
            <p:ph type="subTitle" idx="1"/>
          </p:nvPr>
        </p:nvSpPr>
        <p:spPr>
          <a:xfrm>
            <a:off x="6386512" y="5620875"/>
            <a:ext cx="2502087" cy="873900"/>
          </a:xfrm>
          <a:prstGeom prst="roundRect">
            <a:avLst/>
          </a:prstGeom>
        </p:spPr>
        <p:txBody>
          <a:bodyPr spcFirstLastPara="1" wrap="square" lIns="91425" tIns="0" rIns="182875" bIns="0" anchor="t" anchorCtr="0">
            <a:noAutofit/>
          </a:bodyPr>
          <a:lstStyle/>
          <a:p>
            <a:pPr marL="0" lvl="0" indent="0" algn="ctr" rtl="0">
              <a:spcBef>
                <a:spcPts val="1000"/>
              </a:spcBef>
              <a:spcAft>
                <a:spcPts val="0"/>
              </a:spcAft>
              <a:buNone/>
            </a:pPr>
            <a:r>
              <a:rPr lang="en-US" sz="3600" dirty="0"/>
              <a:t>PRY3111</a:t>
            </a:r>
            <a:endParaRPr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type="body" idx="1"/>
          </p:nvPr>
        </p:nvSpPr>
        <p:spPr>
          <a:xfrm>
            <a:off x="294150" y="1524250"/>
            <a:ext cx="4607788" cy="3136584"/>
          </a:xfrm>
        </p:spPr>
        <p:txBody>
          <a:bodyPr>
            <a:noAutofit/>
          </a:bodyPr>
          <a:lstStyle/>
          <a:p>
            <a:pPr marL="0" indent="0" algn="just">
              <a:lnSpc>
                <a:spcPct val="150000"/>
              </a:lnSpc>
              <a:buNone/>
            </a:pPr>
            <a:r>
              <a:rPr lang="es-CL" sz="2400" dirty="0">
                <a:solidFill>
                  <a:schemeClr val="accent1">
                    <a:lumMod val="75000"/>
                  </a:schemeClr>
                </a:solidFill>
              </a:rPr>
              <a:t>En los comienzos del desarrollo informático, se construía el </a:t>
            </a:r>
            <a:r>
              <a:rPr lang="es-CL" sz="2400" b="1" dirty="0">
                <a:solidFill>
                  <a:schemeClr val="accent1">
                    <a:lumMod val="75000"/>
                  </a:schemeClr>
                </a:solidFill>
              </a:rPr>
              <a:t>software sin un detalle de especificaciones </a:t>
            </a:r>
            <a:r>
              <a:rPr lang="es-CL" sz="2400" dirty="0">
                <a:solidFill>
                  <a:schemeClr val="accent1">
                    <a:lumMod val="75000"/>
                  </a:schemeClr>
                </a:solidFill>
              </a:rPr>
              <a:t>lo que implicaba que </a:t>
            </a:r>
            <a:r>
              <a:rPr lang="es-CL" sz="2400" b="1" dirty="0">
                <a:solidFill>
                  <a:schemeClr val="accent1">
                    <a:lumMod val="75000"/>
                  </a:schemeClr>
                </a:solidFill>
              </a:rPr>
              <a:t>la necesidad del cliente no siempre correspondía a lo codificado por el desarrollador</a:t>
            </a:r>
            <a:r>
              <a:rPr lang="es-CL" sz="2400" dirty="0">
                <a:solidFill>
                  <a:schemeClr val="accent1">
                    <a:lumMod val="75000"/>
                  </a:schemeClr>
                </a:solidFill>
              </a:rPr>
              <a:t>.</a:t>
            </a:r>
            <a:endParaRPr lang="es-ES_tradnl" sz="2400" dirty="0">
              <a:solidFill>
                <a:schemeClr val="accent1">
                  <a:lumMod val="75000"/>
                </a:schemeClr>
              </a:solidFill>
            </a:endParaRPr>
          </a:p>
        </p:txBody>
      </p:sp>
      <p:pic>
        <p:nvPicPr>
          <p:cNvPr id="9" name="Imagen 8">
            <a:extLst>
              <a:ext uri="{FF2B5EF4-FFF2-40B4-BE49-F238E27FC236}">
                <a16:creationId xmlns="" xmlns:a16="http://schemas.microsoft.com/office/drawing/2014/main" id="{4CF0FFB0-241B-4EB5-BF50-3E8C1E94EE6B}"/>
              </a:ext>
            </a:extLst>
          </p:cNvPr>
          <p:cNvPicPr>
            <a:picLocks noChangeAspect="1"/>
          </p:cNvPicPr>
          <p:nvPr/>
        </p:nvPicPr>
        <p:blipFill rotWithShape="1">
          <a:blip r:embed="rId2"/>
          <a:srcRect r="46316"/>
          <a:stretch/>
        </p:blipFill>
        <p:spPr>
          <a:xfrm>
            <a:off x="5274359" y="1524250"/>
            <a:ext cx="3272589" cy="4314825"/>
          </a:xfrm>
          <a:prstGeom prst="rect">
            <a:avLst/>
          </a:prstGeom>
        </p:spPr>
      </p:pic>
      <p:sp>
        <p:nvSpPr>
          <p:cNvPr id="5" name="Rectángulo 4">
            <a:extLst>
              <a:ext uri="{FF2B5EF4-FFF2-40B4-BE49-F238E27FC236}">
                <a16:creationId xmlns="" xmlns:a16="http://schemas.microsoft.com/office/drawing/2014/main" id="{67468E49-8E42-4B6D-A310-442AC6ACDF7C}"/>
              </a:ext>
            </a:extLst>
          </p:cNvPr>
          <p:cNvSpPr/>
          <p:nvPr/>
        </p:nvSpPr>
        <p:spPr>
          <a:xfrm>
            <a:off x="1857080" y="474240"/>
            <a:ext cx="6775932" cy="523220"/>
          </a:xfrm>
          <a:prstGeom prst="rect">
            <a:avLst/>
          </a:prstGeom>
        </p:spPr>
        <p:txBody>
          <a:bodyPr wrap="square">
            <a:spAutoFit/>
          </a:bodyPr>
          <a:lstStyle/>
          <a:p>
            <a:r>
              <a:rPr lang="es-CL" sz="2800" dirty="0">
                <a:solidFill>
                  <a:schemeClr val="bg1"/>
                </a:solidFill>
              </a:rPr>
              <a:t>¿Qué es el software?</a:t>
            </a:r>
            <a:endParaRPr lang="es-ES_tradnl" sz="2800" b="1" dirty="0">
              <a:solidFill>
                <a:schemeClr val="bg1"/>
              </a:solidFill>
              <a:latin typeface="Candara"/>
              <a:cs typeface="Candara"/>
            </a:endParaRPr>
          </a:p>
        </p:txBody>
      </p:sp>
    </p:spTree>
    <p:extLst>
      <p:ext uri="{BB962C8B-B14F-4D97-AF65-F5344CB8AC3E}">
        <p14:creationId xmlns:p14="http://schemas.microsoft.com/office/powerpoint/2010/main" val="2414125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type="body" idx="1"/>
          </p:nvPr>
        </p:nvSpPr>
        <p:spPr>
          <a:xfrm>
            <a:off x="294150" y="2010452"/>
            <a:ext cx="4438106" cy="3221425"/>
          </a:xfrm>
        </p:spPr>
        <p:txBody>
          <a:bodyPr>
            <a:noAutofit/>
          </a:bodyPr>
          <a:lstStyle/>
          <a:p>
            <a:pPr marL="0" indent="0" algn="just">
              <a:lnSpc>
                <a:spcPct val="150000"/>
              </a:lnSpc>
              <a:buNone/>
            </a:pPr>
            <a:r>
              <a:rPr lang="es-CL" sz="2400" dirty="0">
                <a:solidFill>
                  <a:schemeClr val="accent1">
                    <a:lumMod val="75000"/>
                  </a:schemeClr>
                </a:solidFill>
              </a:rPr>
              <a:t>Este problema se analizó en 1968 denominándose </a:t>
            </a:r>
            <a:r>
              <a:rPr lang="es-CL" sz="2400" b="1" dirty="0">
                <a:solidFill>
                  <a:schemeClr val="accent1">
                    <a:lumMod val="75000"/>
                  </a:schemeClr>
                </a:solidFill>
              </a:rPr>
              <a:t>“crisis del software” </a:t>
            </a:r>
            <a:r>
              <a:rPr lang="es-CL" sz="2400" dirty="0">
                <a:solidFill>
                  <a:schemeClr val="accent1">
                    <a:lumMod val="75000"/>
                  </a:schemeClr>
                </a:solidFill>
              </a:rPr>
              <a:t>y provocó que </a:t>
            </a:r>
            <a:r>
              <a:rPr lang="es-CL" sz="2400" b="1" dirty="0">
                <a:solidFill>
                  <a:schemeClr val="accent1">
                    <a:lumMod val="75000"/>
                  </a:schemeClr>
                </a:solidFill>
              </a:rPr>
              <a:t>muchos proyectos de software fracasaran o nunca se terminar</a:t>
            </a:r>
            <a:r>
              <a:rPr lang="es-ES" sz="2400" b="1" dirty="0">
                <a:solidFill>
                  <a:schemeClr val="accent1">
                    <a:lumMod val="75000"/>
                  </a:schemeClr>
                </a:solidFill>
              </a:rPr>
              <a:t>á</a:t>
            </a:r>
            <a:r>
              <a:rPr lang="es-CL" sz="2400" b="1" dirty="0">
                <a:solidFill>
                  <a:schemeClr val="accent1">
                    <a:lumMod val="75000"/>
                  </a:schemeClr>
                </a:solidFill>
              </a:rPr>
              <a:t>n</a:t>
            </a:r>
            <a:r>
              <a:rPr lang="es-CL" sz="2400" dirty="0">
                <a:solidFill>
                  <a:schemeClr val="accent1">
                    <a:lumMod val="75000"/>
                  </a:schemeClr>
                </a:solidFill>
              </a:rPr>
              <a:t> </a:t>
            </a:r>
            <a:endParaRPr lang="es-ES_tradnl" sz="2400" dirty="0">
              <a:solidFill>
                <a:schemeClr val="accent1">
                  <a:lumMod val="75000"/>
                </a:schemeClr>
              </a:solidFill>
            </a:endParaRPr>
          </a:p>
        </p:txBody>
      </p:sp>
      <p:pic>
        <p:nvPicPr>
          <p:cNvPr id="8194" name="Picture 2">
            <a:extLst>
              <a:ext uri="{FF2B5EF4-FFF2-40B4-BE49-F238E27FC236}">
                <a16:creationId xmlns="" xmlns:a16="http://schemas.microsoft.com/office/drawing/2014/main" id="{13E37484-9127-4AD8-9977-3931913266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0989" y="2407025"/>
            <a:ext cx="2671763" cy="2286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 xmlns:a16="http://schemas.microsoft.com/office/drawing/2014/main" id="{56BAD9C2-0A2A-46D5-9623-A61F73BAAD2A}"/>
              </a:ext>
            </a:extLst>
          </p:cNvPr>
          <p:cNvSpPr/>
          <p:nvPr/>
        </p:nvSpPr>
        <p:spPr>
          <a:xfrm>
            <a:off x="2017336" y="474240"/>
            <a:ext cx="6615676" cy="523220"/>
          </a:xfrm>
          <a:prstGeom prst="rect">
            <a:avLst/>
          </a:prstGeom>
        </p:spPr>
        <p:txBody>
          <a:bodyPr wrap="square">
            <a:spAutoFit/>
          </a:bodyPr>
          <a:lstStyle/>
          <a:p>
            <a:r>
              <a:rPr lang="es-CL" sz="2800" dirty="0">
                <a:solidFill>
                  <a:schemeClr val="bg1"/>
                </a:solidFill>
              </a:rPr>
              <a:t>Crisis del software</a:t>
            </a:r>
            <a:endParaRPr lang="es-ES_tradnl" sz="2800" b="1" dirty="0">
              <a:solidFill>
                <a:schemeClr val="bg1"/>
              </a:solidFill>
              <a:latin typeface="Candara"/>
              <a:cs typeface="Candara"/>
            </a:endParaRPr>
          </a:p>
        </p:txBody>
      </p:sp>
    </p:spTree>
    <p:extLst>
      <p:ext uri="{BB962C8B-B14F-4D97-AF65-F5344CB8AC3E}">
        <p14:creationId xmlns:p14="http://schemas.microsoft.com/office/powerpoint/2010/main" val="2045312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type="body" idx="1"/>
          </p:nvPr>
        </p:nvSpPr>
        <p:spPr/>
        <p:txBody>
          <a:bodyPr>
            <a:noAutofit/>
          </a:bodyPr>
          <a:lstStyle/>
          <a:p>
            <a:pPr marL="0" indent="0" algn="just">
              <a:buNone/>
            </a:pPr>
            <a:r>
              <a:rPr lang="es-CL" sz="2400" dirty="0">
                <a:solidFill>
                  <a:schemeClr val="accent1">
                    <a:lumMod val="75000"/>
                  </a:schemeClr>
                </a:solidFill>
              </a:rPr>
              <a:t>En respuesta a esta “crisis” se comenzó a </a:t>
            </a:r>
            <a:r>
              <a:rPr lang="es-CL" sz="2400" b="1" dirty="0">
                <a:solidFill>
                  <a:schemeClr val="accent1">
                    <a:lumMod val="75000"/>
                  </a:schemeClr>
                </a:solidFill>
              </a:rPr>
              <a:t>buscar los factores provocan los problemas de calidad</a:t>
            </a:r>
            <a:r>
              <a:rPr lang="es-CL" sz="2400" dirty="0">
                <a:solidFill>
                  <a:schemeClr val="accent1">
                    <a:lumMod val="75000"/>
                  </a:schemeClr>
                </a:solidFill>
              </a:rPr>
              <a:t> y conocer cuáles eran los </a:t>
            </a:r>
            <a:r>
              <a:rPr lang="es-CL" sz="2400" b="1" dirty="0">
                <a:solidFill>
                  <a:schemeClr val="accent1">
                    <a:lumMod val="75000"/>
                  </a:schemeClr>
                </a:solidFill>
              </a:rPr>
              <a:t>procesos necesarios para crear el software y mantenerlo funcionando</a:t>
            </a:r>
            <a:r>
              <a:rPr lang="es-ES_tradnl" sz="2400" dirty="0">
                <a:solidFill>
                  <a:schemeClr val="accent1">
                    <a:lumMod val="75000"/>
                  </a:schemeClr>
                </a:solidFill>
              </a:rPr>
              <a:t> </a:t>
            </a:r>
            <a:r>
              <a:rPr lang="es-CL" sz="2400" dirty="0">
                <a:solidFill>
                  <a:schemeClr val="accent1">
                    <a:lumMod val="75000"/>
                  </a:schemeClr>
                </a:solidFill>
              </a:rPr>
              <a:t>llegando a determinarse que era necesario  </a:t>
            </a:r>
            <a:r>
              <a:rPr lang="es-CL" sz="2400" b="1" dirty="0">
                <a:solidFill>
                  <a:schemeClr val="accent1">
                    <a:lumMod val="75000"/>
                  </a:schemeClr>
                </a:solidFill>
              </a:rPr>
              <a:t>profesionalizar el desarrollo de software</a:t>
            </a:r>
            <a:r>
              <a:rPr lang="es-CL" sz="2400" dirty="0">
                <a:solidFill>
                  <a:schemeClr val="accent1">
                    <a:lumMod val="75000"/>
                  </a:schemeClr>
                </a:solidFill>
              </a:rPr>
              <a:t> y considerar aspectos básicos para </a:t>
            </a:r>
            <a:r>
              <a:rPr lang="es-CL" sz="2400" b="1" dirty="0">
                <a:solidFill>
                  <a:schemeClr val="accent1">
                    <a:lumMod val="75000"/>
                  </a:schemeClr>
                </a:solidFill>
              </a:rPr>
              <a:t>crear un producto de calidad acorde a las necesidades del cliente</a:t>
            </a:r>
            <a:r>
              <a:rPr lang="es-CL" sz="2400" dirty="0">
                <a:solidFill>
                  <a:schemeClr val="accent1">
                    <a:lumMod val="75000"/>
                  </a:schemeClr>
                </a:solidFill>
              </a:rPr>
              <a:t> </a:t>
            </a:r>
            <a:endParaRPr lang="es-ES_tradnl" sz="2400" dirty="0">
              <a:solidFill>
                <a:schemeClr val="accent1">
                  <a:lumMod val="75000"/>
                </a:schemeClr>
              </a:solidFill>
            </a:endParaRPr>
          </a:p>
        </p:txBody>
      </p:sp>
      <p:pic>
        <p:nvPicPr>
          <p:cNvPr id="4" name="Imagen 3"/>
          <p:cNvPicPr/>
          <p:nvPr/>
        </p:nvPicPr>
        <p:blipFill>
          <a:blip r:embed="rId2" cstate="print">
            <a:extLst>
              <a:ext uri="{28A0092B-C50C-407E-A947-70E740481C1C}">
                <a14:useLocalDpi xmlns:a14="http://schemas.microsoft.com/office/drawing/2010/main" val="0"/>
              </a:ext>
            </a:extLst>
          </a:blip>
          <a:stretch>
            <a:fillRect/>
          </a:stretch>
        </p:blipFill>
        <p:spPr>
          <a:xfrm>
            <a:off x="4447236" y="4074372"/>
            <a:ext cx="3846532" cy="2309388"/>
          </a:xfrm>
          <a:prstGeom prst="rect">
            <a:avLst/>
          </a:prstGeom>
        </p:spPr>
      </p:pic>
      <p:sp>
        <p:nvSpPr>
          <p:cNvPr id="5" name="Rectángulo 4">
            <a:extLst>
              <a:ext uri="{FF2B5EF4-FFF2-40B4-BE49-F238E27FC236}">
                <a16:creationId xmlns="" xmlns:a16="http://schemas.microsoft.com/office/drawing/2014/main" id="{72C438B8-A5C0-4CC5-B86B-F4CCDBCE60A1}"/>
              </a:ext>
            </a:extLst>
          </p:cNvPr>
          <p:cNvSpPr/>
          <p:nvPr/>
        </p:nvSpPr>
        <p:spPr>
          <a:xfrm>
            <a:off x="2130458" y="474240"/>
            <a:ext cx="6502554" cy="523220"/>
          </a:xfrm>
          <a:prstGeom prst="rect">
            <a:avLst/>
          </a:prstGeom>
        </p:spPr>
        <p:txBody>
          <a:bodyPr wrap="square">
            <a:spAutoFit/>
          </a:bodyPr>
          <a:lstStyle/>
          <a:p>
            <a:r>
              <a:rPr lang="es-CL" sz="2800" dirty="0">
                <a:solidFill>
                  <a:schemeClr val="bg1"/>
                </a:solidFill>
              </a:rPr>
              <a:t>Crisis del software</a:t>
            </a:r>
            <a:endParaRPr lang="es-ES_tradnl" sz="2800" b="1" dirty="0">
              <a:solidFill>
                <a:schemeClr val="bg1"/>
              </a:solidFill>
              <a:latin typeface="Candara"/>
              <a:cs typeface="Candara"/>
            </a:endParaRPr>
          </a:p>
        </p:txBody>
      </p:sp>
    </p:spTree>
    <p:extLst>
      <p:ext uri="{BB962C8B-B14F-4D97-AF65-F5344CB8AC3E}">
        <p14:creationId xmlns:p14="http://schemas.microsoft.com/office/powerpoint/2010/main" val="3411336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type="body" idx="1"/>
          </p:nvPr>
        </p:nvSpPr>
        <p:spPr>
          <a:xfrm>
            <a:off x="294150" y="1218600"/>
            <a:ext cx="4532374" cy="5137800"/>
          </a:xfrm>
        </p:spPr>
        <p:txBody>
          <a:bodyPr>
            <a:noAutofit/>
          </a:bodyPr>
          <a:lstStyle/>
          <a:p>
            <a:pPr marL="0" indent="0" algn="just">
              <a:buNone/>
            </a:pPr>
            <a:r>
              <a:rPr lang="es-CL" sz="2400" dirty="0">
                <a:solidFill>
                  <a:schemeClr val="accent1">
                    <a:lumMod val="75000"/>
                  </a:schemeClr>
                </a:solidFill>
              </a:rPr>
              <a:t>Debido a la necesidad de profesionalizar el desarrollo del software la Ingeniería determinó, en común acuerdo, </a:t>
            </a:r>
            <a:r>
              <a:rPr lang="es-CL" sz="2800" b="1" i="1" dirty="0">
                <a:solidFill>
                  <a:schemeClr val="accent1">
                    <a:lumMod val="75000"/>
                  </a:schemeClr>
                </a:solidFill>
              </a:rPr>
              <a:t>producir un trabajo ordenado y sistemático definido por métodos y estándares</a:t>
            </a:r>
            <a:r>
              <a:rPr lang="es-CL" sz="2800" i="1" dirty="0">
                <a:solidFill>
                  <a:schemeClr val="accent1">
                    <a:lumMod val="75000"/>
                  </a:schemeClr>
                </a:solidFill>
              </a:rPr>
              <a:t> </a:t>
            </a:r>
            <a:r>
              <a:rPr lang="es-CL" sz="2400" dirty="0">
                <a:solidFill>
                  <a:schemeClr val="accent1">
                    <a:lumMod val="75000"/>
                  </a:schemeClr>
                </a:solidFill>
              </a:rPr>
              <a:t>entre las mejores Universidades del mundo y las principales empresas tecnológicas de la época.</a:t>
            </a:r>
            <a:r>
              <a:rPr lang="es-ES_tradnl" sz="2400" dirty="0">
                <a:solidFill>
                  <a:schemeClr val="accent1">
                    <a:lumMod val="75000"/>
                  </a:schemeClr>
                </a:solidFill>
              </a:rPr>
              <a:t> </a:t>
            </a:r>
          </a:p>
        </p:txBody>
      </p:sp>
      <p:sp>
        <p:nvSpPr>
          <p:cNvPr id="4" name="Rectángulo 3"/>
          <p:cNvSpPr/>
          <p:nvPr/>
        </p:nvSpPr>
        <p:spPr>
          <a:xfrm>
            <a:off x="1654102" y="428609"/>
            <a:ext cx="3999814" cy="400110"/>
          </a:xfrm>
          <a:prstGeom prst="rect">
            <a:avLst/>
          </a:prstGeom>
        </p:spPr>
        <p:txBody>
          <a:bodyPr wrap="none">
            <a:spAutoFit/>
          </a:bodyPr>
          <a:lstStyle/>
          <a:p>
            <a:pPr algn="ctr"/>
            <a:r>
              <a:rPr lang="es-CL" sz="2000" dirty="0">
                <a:solidFill>
                  <a:schemeClr val="bg1"/>
                </a:solidFill>
              </a:rPr>
              <a:t>¿Qué es un Sistema Informático?</a:t>
            </a:r>
            <a:endParaRPr lang="es-ES_tradnl" sz="2000" b="1" dirty="0">
              <a:solidFill>
                <a:schemeClr val="bg1"/>
              </a:solidFill>
              <a:latin typeface="Candara"/>
              <a:cs typeface="Candara"/>
            </a:endParaRPr>
          </a:p>
        </p:txBody>
      </p:sp>
      <p:pic>
        <p:nvPicPr>
          <p:cNvPr id="7" name="Imagen 6" descr="Hombre parado frente a una pantalla&#10;&#10;Descripción generada automáticamente">
            <a:extLst>
              <a:ext uri="{FF2B5EF4-FFF2-40B4-BE49-F238E27FC236}">
                <a16:creationId xmlns="" xmlns:a16="http://schemas.microsoft.com/office/drawing/2014/main" id="{18AAA02B-C1DE-433F-85F9-73007487320C}"/>
              </a:ext>
            </a:extLst>
          </p:cNvPr>
          <p:cNvPicPr>
            <a:picLocks noChangeAspect="1"/>
          </p:cNvPicPr>
          <p:nvPr/>
        </p:nvPicPr>
        <p:blipFill>
          <a:blip r:embed="rId2"/>
          <a:stretch>
            <a:fillRect/>
          </a:stretch>
        </p:blipFill>
        <p:spPr>
          <a:xfrm>
            <a:off x="5527219" y="1720152"/>
            <a:ext cx="2769138" cy="2205789"/>
          </a:xfrm>
          <a:prstGeom prst="rect">
            <a:avLst/>
          </a:prstGeom>
        </p:spPr>
      </p:pic>
      <p:pic>
        <p:nvPicPr>
          <p:cNvPr id="9" name="Imagen 8" descr="Imagen que contiene tabla, computadora, laptop, pantalla&#10;&#10;Descripción generada automáticamente">
            <a:extLst>
              <a:ext uri="{FF2B5EF4-FFF2-40B4-BE49-F238E27FC236}">
                <a16:creationId xmlns="" xmlns:a16="http://schemas.microsoft.com/office/drawing/2014/main" id="{392BB163-5F25-4A1A-A973-55794FB1310A}"/>
              </a:ext>
            </a:extLst>
          </p:cNvPr>
          <p:cNvPicPr>
            <a:picLocks noChangeAspect="1"/>
          </p:cNvPicPr>
          <p:nvPr/>
        </p:nvPicPr>
        <p:blipFill>
          <a:blip r:embed="rId3"/>
          <a:stretch>
            <a:fillRect/>
          </a:stretch>
        </p:blipFill>
        <p:spPr>
          <a:xfrm>
            <a:off x="5503227" y="3925941"/>
            <a:ext cx="2793130" cy="2791115"/>
          </a:xfrm>
          <a:prstGeom prst="rect">
            <a:avLst/>
          </a:prstGeom>
        </p:spPr>
      </p:pic>
    </p:spTree>
    <p:extLst>
      <p:ext uri="{BB962C8B-B14F-4D97-AF65-F5344CB8AC3E}">
        <p14:creationId xmlns:p14="http://schemas.microsoft.com/office/powerpoint/2010/main" val="2817679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type="body" idx="1"/>
          </p:nvPr>
        </p:nvSpPr>
        <p:spPr/>
        <p:txBody>
          <a:bodyPr>
            <a:noAutofit/>
          </a:bodyPr>
          <a:lstStyle/>
          <a:p>
            <a:pPr marL="0" indent="0" algn="just">
              <a:buNone/>
            </a:pPr>
            <a:r>
              <a:rPr lang="es-CL" sz="2200" dirty="0">
                <a:solidFill>
                  <a:schemeClr val="accent1">
                    <a:lumMod val="75000"/>
                  </a:schemeClr>
                </a:solidFill>
              </a:rPr>
              <a:t>Existen varias definiciones para Ingeniería de Software, de acuerdo con los principales autores de esta disciplina, sin embargo, una de las más aceptadas es la propuesta por la organización IEEE en 1993:</a:t>
            </a:r>
          </a:p>
          <a:p>
            <a:pPr marL="0" indent="0" algn="just">
              <a:buNone/>
            </a:pPr>
            <a:endParaRPr lang="es-ES_tradnl" dirty="0">
              <a:solidFill>
                <a:schemeClr val="accent1">
                  <a:lumMod val="75000"/>
                </a:schemeClr>
              </a:solidFill>
            </a:endParaRPr>
          </a:p>
          <a:p>
            <a:pPr marL="0" indent="0" algn="ctr">
              <a:lnSpc>
                <a:spcPct val="150000"/>
              </a:lnSpc>
              <a:buNone/>
            </a:pPr>
            <a:r>
              <a:rPr lang="es-CL" sz="2800" b="1" dirty="0">
                <a:solidFill>
                  <a:schemeClr val="accent1">
                    <a:lumMod val="75000"/>
                  </a:schemeClr>
                </a:solidFill>
              </a:rPr>
              <a:t>“La Ingeniería de Software es la aplicación de métodos sistemáticos, disciplinados y cuantificables para el desarrollo, operación y mantenimiento de software” [IEEE93].</a:t>
            </a:r>
            <a:r>
              <a:rPr lang="es-CL" sz="2800" dirty="0">
                <a:solidFill>
                  <a:schemeClr val="accent1">
                    <a:lumMod val="75000"/>
                  </a:schemeClr>
                </a:solidFill>
              </a:rPr>
              <a:t> </a:t>
            </a:r>
            <a:endParaRPr lang="es-ES_tradnl" sz="2800" dirty="0">
              <a:solidFill>
                <a:schemeClr val="accent1">
                  <a:lumMod val="75000"/>
                </a:schemeClr>
              </a:solidFill>
            </a:endParaRPr>
          </a:p>
        </p:txBody>
      </p:sp>
      <p:sp>
        <p:nvSpPr>
          <p:cNvPr id="4" name="Rectángulo 3"/>
          <p:cNvSpPr/>
          <p:nvPr/>
        </p:nvSpPr>
        <p:spPr>
          <a:xfrm>
            <a:off x="1687397" y="217034"/>
            <a:ext cx="4232635" cy="830997"/>
          </a:xfrm>
          <a:prstGeom prst="rect">
            <a:avLst/>
          </a:prstGeom>
        </p:spPr>
        <p:txBody>
          <a:bodyPr wrap="square">
            <a:spAutoFit/>
          </a:bodyPr>
          <a:lstStyle/>
          <a:p>
            <a:pPr algn="ctr"/>
            <a:r>
              <a:rPr lang="es-CL" sz="2400" dirty="0">
                <a:solidFill>
                  <a:schemeClr val="bg1"/>
                </a:solidFill>
              </a:rPr>
              <a:t>¿Qué es la Ingeniería de software?</a:t>
            </a:r>
            <a:endParaRPr lang="es-ES_tradnl" sz="2400" b="1" dirty="0">
              <a:solidFill>
                <a:schemeClr val="bg1"/>
              </a:solidFill>
              <a:latin typeface="Candara"/>
              <a:cs typeface="Candara"/>
            </a:endParaRPr>
          </a:p>
        </p:txBody>
      </p:sp>
      <p:pic>
        <p:nvPicPr>
          <p:cNvPr id="9218" name="Picture 2">
            <a:extLst>
              <a:ext uri="{FF2B5EF4-FFF2-40B4-BE49-F238E27FC236}">
                <a16:creationId xmlns="" xmlns:a16="http://schemas.microsoft.com/office/drawing/2014/main" id="{C4A80831-5CFA-4508-9DAD-A6AD0AA789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0238" y="4897507"/>
            <a:ext cx="1909762" cy="1686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277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type="body" idx="1"/>
          </p:nvPr>
        </p:nvSpPr>
        <p:spPr/>
        <p:txBody>
          <a:bodyPr>
            <a:noAutofit/>
          </a:bodyPr>
          <a:lstStyle/>
          <a:p>
            <a:pPr marL="0" indent="0" algn="just">
              <a:buNone/>
            </a:pPr>
            <a:r>
              <a:rPr lang="es-CL" sz="2200" dirty="0">
                <a:solidFill>
                  <a:schemeClr val="accent1">
                    <a:lumMod val="75000"/>
                  </a:schemeClr>
                </a:solidFill>
              </a:rPr>
              <a:t>Sin embargo, se debe considerar que lo sistemático, disciplinado y cuantificable </a:t>
            </a:r>
            <a:r>
              <a:rPr lang="es-CL" sz="2400" b="1" i="1" dirty="0">
                <a:solidFill>
                  <a:schemeClr val="accent1">
                    <a:lumMod val="75000"/>
                  </a:schemeClr>
                </a:solidFill>
              </a:rPr>
              <a:t>permita la debida adaptabilidad y agilidad que sea requerida para desarrollar un software bajo un contexto de calidad.</a:t>
            </a:r>
            <a:r>
              <a:rPr lang="es-ES_tradnl" sz="2400" i="1" dirty="0">
                <a:solidFill>
                  <a:schemeClr val="accent1">
                    <a:lumMod val="75000"/>
                  </a:schemeClr>
                </a:solidFill>
              </a:rPr>
              <a:t> </a:t>
            </a:r>
            <a:endParaRPr lang="es-ES_tradnl" sz="2200" i="1" dirty="0">
              <a:solidFill>
                <a:schemeClr val="accent1">
                  <a:lumMod val="75000"/>
                </a:schemeClr>
              </a:solidFill>
            </a:endParaRPr>
          </a:p>
        </p:txBody>
      </p:sp>
      <p:sp>
        <p:nvSpPr>
          <p:cNvPr id="4" name="Rectángulo 3"/>
          <p:cNvSpPr/>
          <p:nvPr/>
        </p:nvSpPr>
        <p:spPr>
          <a:xfrm>
            <a:off x="1668546" y="240041"/>
            <a:ext cx="4204354" cy="830997"/>
          </a:xfrm>
          <a:prstGeom prst="rect">
            <a:avLst/>
          </a:prstGeom>
        </p:spPr>
        <p:txBody>
          <a:bodyPr wrap="square">
            <a:spAutoFit/>
          </a:bodyPr>
          <a:lstStyle/>
          <a:p>
            <a:pPr algn="ctr"/>
            <a:r>
              <a:rPr lang="es-CL" sz="2400" dirty="0">
                <a:solidFill>
                  <a:schemeClr val="bg1"/>
                </a:solidFill>
              </a:rPr>
              <a:t>¿Qué es la Ingeniería de software?</a:t>
            </a:r>
            <a:endParaRPr lang="es-ES_tradnl" sz="2400" b="1" dirty="0">
              <a:solidFill>
                <a:schemeClr val="bg1"/>
              </a:solidFill>
              <a:latin typeface="Candara"/>
              <a:cs typeface="Candara"/>
            </a:endParaRPr>
          </a:p>
        </p:txBody>
      </p:sp>
      <p:pic>
        <p:nvPicPr>
          <p:cNvPr id="5" name="Imagen 4">
            <a:extLst>
              <a:ext uri="{FF2B5EF4-FFF2-40B4-BE49-F238E27FC236}">
                <a16:creationId xmlns="" xmlns:a16="http://schemas.microsoft.com/office/drawing/2014/main" id="{C8631D21-1835-4405-9C8E-0E085AE804E7}"/>
              </a:ext>
            </a:extLst>
          </p:cNvPr>
          <p:cNvPicPr>
            <a:picLocks noChangeAspect="1"/>
          </p:cNvPicPr>
          <p:nvPr/>
        </p:nvPicPr>
        <p:blipFill rotWithShape="1">
          <a:blip r:embed="rId2"/>
          <a:srcRect t="11286" b="12423"/>
          <a:stretch/>
        </p:blipFill>
        <p:spPr>
          <a:xfrm>
            <a:off x="1039382" y="3706886"/>
            <a:ext cx="3532617" cy="2021305"/>
          </a:xfrm>
          <a:prstGeom prst="rect">
            <a:avLst/>
          </a:prstGeom>
        </p:spPr>
      </p:pic>
      <p:pic>
        <p:nvPicPr>
          <p:cNvPr id="6" name="Imagen 5">
            <a:extLst>
              <a:ext uri="{FF2B5EF4-FFF2-40B4-BE49-F238E27FC236}">
                <a16:creationId xmlns="" xmlns:a16="http://schemas.microsoft.com/office/drawing/2014/main" id="{5DF9AAEC-0751-43A8-9DED-1CF8D97B4151}"/>
              </a:ext>
            </a:extLst>
          </p:cNvPr>
          <p:cNvPicPr/>
          <p:nvPr/>
        </p:nvPicPr>
        <p:blipFill>
          <a:blip r:embed="rId3">
            <a:extLst>
              <a:ext uri="{28A0092B-C50C-407E-A947-70E740481C1C}">
                <a14:useLocalDpi xmlns:a14="http://schemas.microsoft.com/office/drawing/2010/main" val="0"/>
              </a:ext>
            </a:extLst>
          </a:blip>
          <a:stretch>
            <a:fillRect/>
          </a:stretch>
        </p:blipFill>
        <p:spPr>
          <a:xfrm>
            <a:off x="5163670" y="2827844"/>
            <a:ext cx="3469342" cy="3396493"/>
          </a:xfrm>
          <a:prstGeom prst="rect">
            <a:avLst/>
          </a:prstGeom>
        </p:spPr>
      </p:pic>
    </p:spTree>
    <p:extLst>
      <p:ext uri="{BB962C8B-B14F-4D97-AF65-F5344CB8AC3E}">
        <p14:creationId xmlns:p14="http://schemas.microsoft.com/office/powerpoint/2010/main" val="3828211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 xmlns:a16="http://schemas.microsoft.com/office/drawing/2014/main" id="{F469E0DC-0F7F-45F5-9BFF-0DB002070BD3}"/>
              </a:ext>
            </a:extLst>
          </p:cNvPr>
          <p:cNvSpPr>
            <a:spLocks noGrp="1"/>
          </p:cNvSpPr>
          <p:nvPr>
            <p:ph type="body" idx="1"/>
          </p:nvPr>
        </p:nvSpPr>
        <p:spPr/>
        <p:txBody>
          <a:bodyPr>
            <a:noAutofit/>
          </a:bodyPr>
          <a:lstStyle/>
          <a:p>
            <a:r>
              <a:rPr lang="es-ES_tradnl" sz="2400" dirty="0">
                <a:solidFill>
                  <a:schemeClr val="accent1">
                    <a:lumMod val="75000"/>
                  </a:schemeClr>
                </a:solidFill>
              </a:rPr>
              <a:t>Definir las </a:t>
            </a:r>
            <a:r>
              <a:rPr lang="es-ES_tradnl" sz="2400" b="1" dirty="0">
                <a:solidFill>
                  <a:schemeClr val="accent1">
                    <a:lumMod val="75000"/>
                  </a:schemeClr>
                </a:solidFill>
              </a:rPr>
              <a:t>áreas de conocimiento </a:t>
            </a:r>
            <a:r>
              <a:rPr lang="es-ES_tradnl" sz="2400" dirty="0">
                <a:solidFill>
                  <a:schemeClr val="accent1">
                    <a:lumMod val="75000"/>
                  </a:schemeClr>
                </a:solidFill>
              </a:rPr>
              <a:t>para el desarrollo de software.</a:t>
            </a:r>
          </a:p>
          <a:p>
            <a:r>
              <a:rPr lang="es-ES_tradnl" sz="2400" dirty="0">
                <a:solidFill>
                  <a:schemeClr val="accent1">
                    <a:lumMod val="75000"/>
                  </a:schemeClr>
                </a:solidFill>
              </a:rPr>
              <a:t>Definir con claridad los </a:t>
            </a:r>
            <a:r>
              <a:rPr lang="es-ES_tradnl" sz="2400" b="1" dirty="0">
                <a:solidFill>
                  <a:schemeClr val="accent1">
                    <a:lumMod val="75000"/>
                  </a:schemeClr>
                </a:solidFill>
              </a:rPr>
              <a:t>procesos</a:t>
            </a:r>
            <a:r>
              <a:rPr lang="es-ES_tradnl" sz="2400" dirty="0">
                <a:solidFill>
                  <a:schemeClr val="accent1">
                    <a:lumMod val="75000"/>
                  </a:schemeClr>
                </a:solidFill>
              </a:rPr>
              <a:t> que intervienen en el </a:t>
            </a:r>
            <a:r>
              <a:rPr lang="es-ES_tradnl" sz="2400" b="1" dirty="0">
                <a:solidFill>
                  <a:schemeClr val="accent1">
                    <a:lumMod val="75000"/>
                  </a:schemeClr>
                </a:solidFill>
              </a:rPr>
              <a:t>desarrollo, mantenimiento y operación </a:t>
            </a:r>
            <a:r>
              <a:rPr lang="es-ES_tradnl" sz="2400" dirty="0">
                <a:solidFill>
                  <a:schemeClr val="accent1">
                    <a:lumMod val="75000"/>
                  </a:schemeClr>
                </a:solidFill>
              </a:rPr>
              <a:t>del software.</a:t>
            </a:r>
          </a:p>
          <a:p>
            <a:r>
              <a:rPr lang="es-ES_tradnl" sz="2400" dirty="0">
                <a:solidFill>
                  <a:schemeClr val="accent1">
                    <a:lumMod val="75000"/>
                  </a:schemeClr>
                </a:solidFill>
              </a:rPr>
              <a:t>Extraer modelos a partir de las </a:t>
            </a:r>
            <a:r>
              <a:rPr lang="es-ES_tradnl" sz="2400" b="1" dirty="0">
                <a:solidFill>
                  <a:schemeClr val="accent1">
                    <a:lumMod val="75000"/>
                  </a:schemeClr>
                </a:solidFill>
              </a:rPr>
              <a:t>mejores prácticas </a:t>
            </a:r>
            <a:r>
              <a:rPr lang="es-ES_tradnl" sz="2400" dirty="0">
                <a:solidFill>
                  <a:schemeClr val="accent1">
                    <a:lumMod val="75000"/>
                  </a:schemeClr>
                </a:solidFill>
              </a:rPr>
              <a:t>de la industria.</a:t>
            </a:r>
          </a:p>
          <a:p>
            <a:r>
              <a:rPr lang="es-ES_tradnl" sz="2400" dirty="0">
                <a:solidFill>
                  <a:schemeClr val="accent1">
                    <a:lumMod val="75000"/>
                  </a:schemeClr>
                </a:solidFill>
              </a:rPr>
              <a:t>Definir </a:t>
            </a:r>
            <a:r>
              <a:rPr lang="es-ES_tradnl" sz="2400" b="1" dirty="0">
                <a:solidFill>
                  <a:schemeClr val="accent1">
                    <a:lumMod val="75000"/>
                  </a:schemeClr>
                </a:solidFill>
              </a:rPr>
              <a:t>criterios unificados </a:t>
            </a:r>
            <a:r>
              <a:rPr lang="es-ES_tradnl" sz="2400" dirty="0">
                <a:solidFill>
                  <a:schemeClr val="accent1">
                    <a:lumMod val="75000"/>
                  </a:schemeClr>
                </a:solidFill>
              </a:rPr>
              <a:t>para las diversas tareas involucradas en el software, por ejemplo, </a:t>
            </a:r>
            <a:r>
              <a:rPr lang="es-ES_tradnl" sz="2400" b="1" dirty="0">
                <a:solidFill>
                  <a:schemeClr val="accent1">
                    <a:lumMod val="75000"/>
                  </a:schemeClr>
                </a:solidFill>
              </a:rPr>
              <a:t>estándares</a:t>
            </a:r>
            <a:r>
              <a:rPr lang="es-ES_tradnl" sz="2400" dirty="0">
                <a:solidFill>
                  <a:schemeClr val="accent1">
                    <a:lumMod val="75000"/>
                  </a:schemeClr>
                </a:solidFill>
              </a:rPr>
              <a:t> o </a:t>
            </a:r>
            <a:r>
              <a:rPr lang="es-ES_tradnl" sz="2400" b="1" dirty="0">
                <a:solidFill>
                  <a:schemeClr val="accent1">
                    <a:lumMod val="75000"/>
                  </a:schemeClr>
                </a:solidFill>
              </a:rPr>
              <a:t>recomendaciones</a:t>
            </a:r>
            <a:r>
              <a:rPr lang="es-ES_tradnl" sz="2400" dirty="0">
                <a:solidFill>
                  <a:schemeClr val="accent1">
                    <a:lumMod val="75000"/>
                  </a:schemeClr>
                </a:solidFill>
              </a:rPr>
              <a:t> </a:t>
            </a:r>
            <a:r>
              <a:rPr lang="es-ES_tradnl" sz="2400" b="1" dirty="0">
                <a:solidFill>
                  <a:schemeClr val="accent1">
                    <a:lumMod val="75000"/>
                  </a:schemeClr>
                </a:solidFill>
              </a:rPr>
              <a:t>técnicas</a:t>
            </a:r>
            <a:r>
              <a:rPr lang="es-ES_tradnl" sz="2400" dirty="0">
                <a:solidFill>
                  <a:schemeClr val="accent1">
                    <a:lumMod val="75000"/>
                  </a:schemeClr>
                </a:solidFill>
              </a:rPr>
              <a:t>.</a:t>
            </a:r>
            <a:endParaRPr lang="es-CL" sz="2400" dirty="0">
              <a:solidFill>
                <a:schemeClr val="accent1">
                  <a:lumMod val="75000"/>
                </a:schemeClr>
              </a:solidFill>
            </a:endParaRPr>
          </a:p>
        </p:txBody>
      </p:sp>
      <p:sp>
        <p:nvSpPr>
          <p:cNvPr id="3" name="Rectángulo 2">
            <a:extLst>
              <a:ext uri="{FF2B5EF4-FFF2-40B4-BE49-F238E27FC236}">
                <a16:creationId xmlns="" xmlns:a16="http://schemas.microsoft.com/office/drawing/2014/main" id="{E72B7794-E135-4926-A061-192BDF55EB8C}"/>
              </a:ext>
            </a:extLst>
          </p:cNvPr>
          <p:cNvSpPr/>
          <p:nvPr/>
        </p:nvSpPr>
        <p:spPr>
          <a:xfrm>
            <a:off x="1593131" y="204283"/>
            <a:ext cx="4458878" cy="830997"/>
          </a:xfrm>
          <a:prstGeom prst="rect">
            <a:avLst/>
          </a:prstGeom>
        </p:spPr>
        <p:txBody>
          <a:bodyPr wrap="square">
            <a:spAutoFit/>
          </a:bodyPr>
          <a:lstStyle/>
          <a:p>
            <a:pPr algn="ctr"/>
            <a:r>
              <a:rPr lang="es-CL" sz="2400" dirty="0">
                <a:solidFill>
                  <a:schemeClr val="bg1"/>
                </a:solidFill>
              </a:rPr>
              <a:t>¿Qué propone la Ingeniería de software?</a:t>
            </a:r>
            <a:endParaRPr lang="es-ES_tradnl" sz="2400" b="1" dirty="0">
              <a:solidFill>
                <a:schemeClr val="bg1"/>
              </a:solidFill>
              <a:latin typeface="Candara"/>
              <a:cs typeface="Candara"/>
            </a:endParaRPr>
          </a:p>
        </p:txBody>
      </p:sp>
      <p:pic>
        <p:nvPicPr>
          <p:cNvPr id="5" name="Picture 2">
            <a:extLst>
              <a:ext uri="{FF2B5EF4-FFF2-40B4-BE49-F238E27FC236}">
                <a16:creationId xmlns="" xmlns:a16="http://schemas.microsoft.com/office/drawing/2014/main" id="{A98A7B80-859C-44E9-849D-0F7BD86667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0326" y="5168931"/>
            <a:ext cx="1649762" cy="14847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Resultado de imagen para IEEE">
            <a:extLst>
              <a:ext uri="{FF2B5EF4-FFF2-40B4-BE49-F238E27FC236}">
                <a16:creationId xmlns="" xmlns:a16="http://schemas.microsoft.com/office/drawing/2014/main" id="{A51BB6B2-3A85-46B1-A645-309CDC29D5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775" y="4982818"/>
            <a:ext cx="2839909" cy="100941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n relacionada">
            <a:extLst>
              <a:ext uri="{FF2B5EF4-FFF2-40B4-BE49-F238E27FC236}">
                <a16:creationId xmlns="" xmlns:a16="http://schemas.microsoft.com/office/drawing/2014/main" id="{2D195D95-12FF-4574-9A40-BB9C37D8E1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0996" y="5168931"/>
            <a:ext cx="1114425" cy="1023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1741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type="body" idx="1"/>
          </p:nvPr>
        </p:nvSpPr>
        <p:spPr>
          <a:xfrm>
            <a:off x="4336330" y="1218600"/>
            <a:ext cx="4513520" cy="5137800"/>
          </a:xfrm>
        </p:spPr>
        <p:txBody>
          <a:bodyPr>
            <a:normAutofit/>
          </a:bodyPr>
          <a:lstStyle/>
          <a:p>
            <a:pPr marL="0" indent="0" algn="just">
              <a:buNone/>
            </a:pPr>
            <a:r>
              <a:rPr lang="es-CL" sz="2400" dirty="0">
                <a:solidFill>
                  <a:schemeClr val="accent1">
                    <a:lumMod val="75000"/>
                  </a:schemeClr>
                </a:solidFill>
              </a:rPr>
              <a:t>El software es un producto que se construye, por lo tanto, existe una serie de pasos para llegar a construirlo, las actividades claves que se deben considerar son:</a:t>
            </a:r>
          </a:p>
          <a:p>
            <a:pPr marL="0" indent="0" algn="just">
              <a:buNone/>
            </a:pPr>
            <a:endParaRPr lang="es-CL" sz="2400" dirty="0">
              <a:solidFill>
                <a:schemeClr val="accent1">
                  <a:lumMod val="75000"/>
                </a:schemeClr>
              </a:solidFill>
            </a:endParaRPr>
          </a:p>
          <a:p>
            <a:pPr marL="0" indent="0" algn="just">
              <a:buNone/>
            </a:pPr>
            <a:r>
              <a:rPr lang="es-CL" sz="2400" dirty="0">
                <a:solidFill>
                  <a:schemeClr val="accent1">
                    <a:lumMod val="75000"/>
                  </a:schemeClr>
                </a:solidFill>
              </a:rPr>
              <a:t> </a:t>
            </a:r>
            <a:r>
              <a:rPr lang="es-CL" sz="2400" b="1" dirty="0">
                <a:solidFill>
                  <a:schemeClr val="accent1">
                    <a:lumMod val="75000"/>
                  </a:schemeClr>
                </a:solidFill>
              </a:rPr>
              <a:t>Análisis, Diseño, Construcción, Pruebas y Mantención</a:t>
            </a:r>
            <a:r>
              <a:rPr lang="es-CL" sz="2400" dirty="0">
                <a:solidFill>
                  <a:schemeClr val="accent1">
                    <a:lumMod val="75000"/>
                  </a:schemeClr>
                </a:solidFill>
              </a:rPr>
              <a:t>. </a:t>
            </a:r>
            <a:endParaRPr lang="es-ES_tradnl" sz="2400" dirty="0">
              <a:solidFill>
                <a:schemeClr val="accent1">
                  <a:lumMod val="75000"/>
                </a:schemeClr>
              </a:solidFill>
            </a:endParaRPr>
          </a:p>
        </p:txBody>
      </p:sp>
      <p:sp>
        <p:nvSpPr>
          <p:cNvPr id="4" name="Rectángulo 3"/>
          <p:cNvSpPr/>
          <p:nvPr/>
        </p:nvSpPr>
        <p:spPr>
          <a:xfrm>
            <a:off x="1743958" y="370545"/>
            <a:ext cx="4421171" cy="461665"/>
          </a:xfrm>
          <a:prstGeom prst="rect">
            <a:avLst/>
          </a:prstGeom>
        </p:spPr>
        <p:txBody>
          <a:bodyPr wrap="square">
            <a:spAutoFit/>
          </a:bodyPr>
          <a:lstStyle/>
          <a:p>
            <a:r>
              <a:rPr lang="es-CL" sz="2400" dirty="0">
                <a:solidFill>
                  <a:schemeClr val="bg1"/>
                </a:solidFill>
              </a:rPr>
              <a:t>El software como producto</a:t>
            </a:r>
            <a:endParaRPr lang="es-ES_tradnl" sz="2400" b="1" dirty="0">
              <a:solidFill>
                <a:schemeClr val="bg1"/>
              </a:solidFill>
              <a:latin typeface="Candara"/>
              <a:cs typeface="Candara"/>
            </a:endParaRPr>
          </a:p>
        </p:txBody>
      </p:sp>
      <p:pic>
        <p:nvPicPr>
          <p:cNvPr id="10242" name="Picture 2">
            <a:extLst>
              <a:ext uri="{FF2B5EF4-FFF2-40B4-BE49-F238E27FC236}">
                <a16:creationId xmlns="" xmlns:a16="http://schemas.microsoft.com/office/drawing/2014/main" id="{D75D37B4-BC77-4570-90E4-76686115C1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852"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4725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type="body" idx="1"/>
          </p:nvPr>
        </p:nvSpPr>
        <p:spPr/>
        <p:txBody>
          <a:bodyPr>
            <a:normAutofit lnSpcReduction="10000"/>
          </a:bodyPr>
          <a:lstStyle/>
          <a:p>
            <a:pPr marL="0" indent="0" algn="just">
              <a:buNone/>
            </a:pPr>
            <a:endParaRPr lang="es-CL" sz="2400" dirty="0">
              <a:solidFill>
                <a:schemeClr val="tx2">
                  <a:lumMod val="50000"/>
                </a:schemeClr>
              </a:solidFill>
            </a:endParaRPr>
          </a:p>
          <a:p>
            <a:pPr marL="0" indent="0" algn="just">
              <a:buNone/>
            </a:pPr>
            <a:endParaRPr lang="es-CL" dirty="0">
              <a:solidFill>
                <a:schemeClr val="tx2">
                  <a:lumMod val="50000"/>
                </a:schemeClr>
              </a:solidFill>
            </a:endParaRPr>
          </a:p>
          <a:p>
            <a:pPr marL="0" indent="0" algn="just">
              <a:buNone/>
            </a:pPr>
            <a:endParaRPr lang="es-CL" sz="2400" dirty="0">
              <a:solidFill>
                <a:schemeClr val="tx2">
                  <a:lumMod val="50000"/>
                </a:schemeClr>
              </a:solidFill>
            </a:endParaRPr>
          </a:p>
          <a:p>
            <a:pPr marL="0" indent="0" algn="just">
              <a:buNone/>
            </a:pPr>
            <a:endParaRPr lang="es-CL" dirty="0">
              <a:solidFill>
                <a:schemeClr val="tx2">
                  <a:lumMod val="50000"/>
                </a:schemeClr>
              </a:solidFill>
            </a:endParaRPr>
          </a:p>
          <a:p>
            <a:pPr marL="0" indent="0" algn="just">
              <a:buNone/>
            </a:pPr>
            <a:endParaRPr lang="es-CL" sz="2400" dirty="0">
              <a:solidFill>
                <a:schemeClr val="tx2">
                  <a:lumMod val="50000"/>
                </a:schemeClr>
              </a:solidFill>
            </a:endParaRPr>
          </a:p>
          <a:p>
            <a:pPr marL="0" indent="0" algn="just">
              <a:buNone/>
            </a:pPr>
            <a:endParaRPr lang="es-CL" dirty="0">
              <a:solidFill>
                <a:schemeClr val="tx2">
                  <a:lumMod val="50000"/>
                </a:schemeClr>
              </a:solidFill>
            </a:endParaRPr>
          </a:p>
          <a:p>
            <a:pPr marL="0" indent="0" algn="just">
              <a:buNone/>
            </a:pPr>
            <a:endParaRPr lang="es-CL" sz="2400" dirty="0">
              <a:solidFill>
                <a:schemeClr val="tx2">
                  <a:lumMod val="50000"/>
                </a:schemeClr>
              </a:solidFill>
            </a:endParaRPr>
          </a:p>
          <a:p>
            <a:pPr marL="0" indent="0" algn="just">
              <a:buNone/>
            </a:pPr>
            <a:endParaRPr lang="es-CL" dirty="0">
              <a:solidFill>
                <a:schemeClr val="tx2">
                  <a:lumMod val="50000"/>
                </a:schemeClr>
              </a:solidFill>
            </a:endParaRPr>
          </a:p>
          <a:p>
            <a:pPr marL="0" indent="0" algn="just">
              <a:buNone/>
            </a:pPr>
            <a:r>
              <a:rPr lang="es-CL" sz="2400" dirty="0">
                <a:solidFill>
                  <a:schemeClr val="tx2">
                    <a:lumMod val="50000"/>
                  </a:schemeClr>
                </a:solidFill>
              </a:rPr>
              <a:t>Al considerar el software como un producto, implicó fijarse en aspectos tales como: </a:t>
            </a:r>
            <a:r>
              <a:rPr lang="es-CL" sz="2400" b="1" dirty="0">
                <a:solidFill>
                  <a:schemeClr val="tx2">
                    <a:lumMod val="50000"/>
                  </a:schemeClr>
                </a:solidFill>
              </a:rPr>
              <a:t>proceso de construcción del producto, manuales de uso, garantía de calidad del producto, mantención del producto y otros aspectos de calidad.</a:t>
            </a:r>
            <a:r>
              <a:rPr lang="es-ES_tradnl" sz="2400" dirty="0">
                <a:solidFill>
                  <a:schemeClr val="tx2">
                    <a:lumMod val="50000"/>
                  </a:schemeClr>
                </a:solidFill>
              </a:rPr>
              <a:t> </a:t>
            </a:r>
          </a:p>
        </p:txBody>
      </p:sp>
      <p:pic>
        <p:nvPicPr>
          <p:cNvPr id="3" name="Imagen 2"/>
          <p:cNvPicPr/>
          <p:nvPr/>
        </p:nvPicPr>
        <p:blipFill>
          <a:blip r:embed="rId2" cstate="print">
            <a:extLst>
              <a:ext uri="{28A0092B-C50C-407E-A947-70E740481C1C}">
                <a14:useLocalDpi xmlns:a14="http://schemas.microsoft.com/office/drawing/2010/main" val="0"/>
              </a:ext>
            </a:extLst>
          </a:blip>
          <a:stretch>
            <a:fillRect/>
          </a:stretch>
        </p:blipFill>
        <p:spPr>
          <a:xfrm>
            <a:off x="1896035" y="1210236"/>
            <a:ext cx="5459505" cy="3348317"/>
          </a:xfrm>
          <a:prstGeom prst="rect">
            <a:avLst/>
          </a:prstGeom>
        </p:spPr>
      </p:pic>
      <p:sp>
        <p:nvSpPr>
          <p:cNvPr id="5" name="Rectángulo 4">
            <a:extLst>
              <a:ext uri="{FF2B5EF4-FFF2-40B4-BE49-F238E27FC236}">
                <a16:creationId xmlns="" xmlns:a16="http://schemas.microsoft.com/office/drawing/2014/main" id="{838847C8-EB66-4304-90C9-6820C8698C86}"/>
              </a:ext>
            </a:extLst>
          </p:cNvPr>
          <p:cNvSpPr/>
          <p:nvPr/>
        </p:nvSpPr>
        <p:spPr>
          <a:xfrm>
            <a:off x="1813870" y="345810"/>
            <a:ext cx="4313553" cy="461665"/>
          </a:xfrm>
          <a:prstGeom prst="rect">
            <a:avLst/>
          </a:prstGeom>
        </p:spPr>
        <p:txBody>
          <a:bodyPr wrap="square">
            <a:spAutoFit/>
          </a:bodyPr>
          <a:lstStyle/>
          <a:p>
            <a:r>
              <a:rPr lang="es-CL" sz="2400" dirty="0">
                <a:solidFill>
                  <a:schemeClr val="bg1"/>
                </a:solidFill>
              </a:rPr>
              <a:t>El software como producto</a:t>
            </a:r>
            <a:endParaRPr lang="es-ES_tradnl" sz="2400" b="1" dirty="0">
              <a:solidFill>
                <a:schemeClr val="bg1"/>
              </a:solidFill>
              <a:latin typeface="Candara"/>
              <a:cs typeface="Candara"/>
            </a:endParaRPr>
          </a:p>
        </p:txBody>
      </p:sp>
    </p:spTree>
    <p:extLst>
      <p:ext uri="{BB962C8B-B14F-4D97-AF65-F5344CB8AC3E}">
        <p14:creationId xmlns:p14="http://schemas.microsoft.com/office/powerpoint/2010/main" val="1836676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type="body" idx="1"/>
          </p:nvPr>
        </p:nvSpPr>
        <p:spPr>
          <a:xfrm>
            <a:off x="243463" y="1456922"/>
            <a:ext cx="4588935" cy="2091429"/>
          </a:xfrm>
        </p:spPr>
        <p:txBody>
          <a:bodyPr>
            <a:noAutofit/>
          </a:bodyPr>
          <a:lstStyle/>
          <a:p>
            <a:pPr marL="0" indent="0" algn="r">
              <a:lnSpc>
                <a:spcPct val="100000"/>
              </a:lnSpc>
              <a:buNone/>
            </a:pPr>
            <a:r>
              <a:rPr lang="es-CL" sz="2400" dirty="0">
                <a:solidFill>
                  <a:schemeClr val="accent1">
                    <a:lumMod val="75000"/>
                  </a:schemeClr>
                </a:solidFill>
              </a:rPr>
              <a:t>Así como un automóvil necesita sus mantenimientos preventivos  cada cierto kilometraje y sus reparaciones cuando presenta un defectos…..</a:t>
            </a:r>
          </a:p>
          <a:p>
            <a:pPr marL="0" indent="0" algn="r">
              <a:lnSpc>
                <a:spcPct val="100000"/>
              </a:lnSpc>
              <a:buNone/>
            </a:pPr>
            <a:endParaRPr lang="es-CL" sz="2400" dirty="0">
              <a:solidFill>
                <a:schemeClr val="accent1">
                  <a:lumMod val="75000"/>
                </a:schemeClr>
              </a:solidFill>
            </a:endParaRPr>
          </a:p>
        </p:txBody>
      </p:sp>
      <p:sp>
        <p:nvSpPr>
          <p:cNvPr id="4" name="Rectángulo 3"/>
          <p:cNvSpPr/>
          <p:nvPr/>
        </p:nvSpPr>
        <p:spPr>
          <a:xfrm>
            <a:off x="1990378" y="205164"/>
            <a:ext cx="3618570" cy="830997"/>
          </a:xfrm>
          <a:prstGeom prst="rect">
            <a:avLst/>
          </a:prstGeom>
        </p:spPr>
        <p:txBody>
          <a:bodyPr wrap="square">
            <a:spAutoFit/>
          </a:bodyPr>
          <a:lstStyle/>
          <a:p>
            <a:pPr algn="ctr"/>
            <a:r>
              <a:rPr lang="es-CL" sz="2400" dirty="0">
                <a:solidFill>
                  <a:schemeClr val="bg1"/>
                </a:solidFill>
              </a:rPr>
              <a:t>Ciclo de vida de un producto</a:t>
            </a:r>
            <a:endParaRPr lang="es-ES_tradnl" sz="2400" b="1" dirty="0">
              <a:solidFill>
                <a:schemeClr val="bg1"/>
              </a:solidFill>
              <a:latin typeface="Candara"/>
              <a:cs typeface="Candara"/>
            </a:endParaRPr>
          </a:p>
        </p:txBody>
      </p:sp>
      <p:sp>
        <p:nvSpPr>
          <p:cNvPr id="3" name="Rectángulo 2">
            <a:extLst>
              <a:ext uri="{FF2B5EF4-FFF2-40B4-BE49-F238E27FC236}">
                <a16:creationId xmlns="" xmlns:a16="http://schemas.microsoft.com/office/drawing/2014/main" id="{80F01D3F-E206-4C18-A23F-51CF36FA27EA}"/>
              </a:ext>
            </a:extLst>
          </p:cNvPr>
          <p:cNvSpPr/>
          <p:nvPr/>
        </p:nvSpPr>
        <p:spPr>
          <a:xfrm>
            <a:off x="4572000" y="4190623"/>
            <a:ext cx="4347411" cy="1631216"/>
          </a:xfrm>
          <a:prstGeom prst="rect">
            <a:avLst/>
          </a:prstGeom>
        </p:spPr>
        <p:txBody>
          <a:bodyPr wrap="square">
            <a:spAutoFit/>
          </a:bodyPr>
          <a:lstStyle/>
          <a:p>
            <a:pPr algn="just"/>
            <a:r>
              <a:rPr lang="es-CL" sz="2000" dirty="0">
                <a:solidFill>
                  <a:schemeClr val="accent1">
                    <a:lumMod val="75000"/>
                  </a:schemeClr>
                </a:solidFill>
              </a:rPr>
              <a:t>El software debe ir </a:t>
            </a:r>
            <a:r>
              <a:rPr lang="es-CL" sz="2000" b="1" dirty="0">
                <a:solidFill>
                  <a:schemeClr val="accent1">
                    <a:lumMod val="75000"/>
                  </a:schemeClr>
                </a:solidFill>
              </a:rPr>
              <a:t>adaptándose </a:t>
            </a:r>
            <a:r>
              <a:rPr lang="es-CL" sz="2000" dirty="0">
                <a:solidFill>
                  <a:schemeClr val="accent1">
                    <a:lumMod val="75000"/>
                  </a:schemeClr>
                </a:solidFill>
              </a:rPr>
              <a:t>a los </a:t>
            </a:r>
            <a:r>
              <a:rPr lang="es-CL" sz="2000" b="1" dirty="0">
                <a:solidFill>
                  <a:schemeClr val="accent1">
                    <a:lumMod val="75000"/>
                  </a:schemeClr>
                </a:solidFill>
              </a:rPr>
              <a:t>cambios</a:t>
            </a:r>
            <a:r>
              <a:rPr lang="es-CL" sz="2000" dirty="0">
                <a:solidFill>
                  <a:schemeClr val="accent1">
                    <a:lumMod val="75000"/>
                  </a:schemeClr>
                </a:solidFill>
              </a:rPr>
              <a:t> tecnológicos, cambios en su ambiente de aplicación,  cambios en sus funcionalidades o </a:t>
            </a:r>
            <a:r>
              <a:rPr lang="es-CL" sz="2000" b="1" dirty="0">
                <a:solidFill>
                  <a:schemeClr val="accent1">
                    <a:lumMod val="75000"/>
                  </a:schemeClr>
                </a:solidFill>
              </a:rPr>
              <a:t>reparación</a:t>
            </a:r>
            <a:r>
              <a:rPr lang="es-CL" sz="2000" dirty="0">
                <a:solidFill>
                  <a:schemeClr val="accent1">
                    <a:lumMod val="75000"/>
                  </a:schemeClr>
                </a:solidFill>
              </a:rPr>
              <a:t> de posibles defectos.</a:t>
            </a:r>
            <a:endParaRPr lang="es-ES_tradnl" sz="2000" dirty="0">
              <a:solidFill>
                <a:schemeClr val="accent1">
                  <a:lumMod val="75000"/>
                </a:schemeClr>
              </a:solidFill>
            </a:endParaRPr>
          </a:p>
        </p:txBody>
      </p:sp>
      <p:pic>
        <p:nvPicPr>
          <p:cNvPr id="13316" name="Picture 4">
            <a:extLst>
              <a:ext uri="{FF2B5EF4-FFF2-40B4-BE49-F238E27FC236}">
                <a16:creationId xmlns="" xmlns:a16="http://schemas.microsoft.com/office/drawing/2014/main" id="{44293EBE-7783-4594-803F-B270DEF7CB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8181" y="1428923"/>
            <a:ext cx="3507458" cy="2334054"/>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 xmlns:a16="http://schemas.microsoft.com/office/drawing/2014/main" id="{70C12C91-D10C-40F9-BD70-371DC6E984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463" y="4190623"/>
            <a:ext cx="4213156" cy="1788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9965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17"/>
        <p:cNvGrpSpPr/>
        <p:nvPr/>
      </p:nvGrpSpPr>
      <p:grpSpPr>
        <a:xfrm>
          <a:off x="0" y="0"/>
          <a:ext cx="0" cy="0"/>
          <a:chOff x="0" y="0"/>
          <a:chExt cx="0" cy="0"/>
        </a:xfrm>
      </p:grpSpPr>
      <p:pic>
        <p:nvPicPr>
          <p:cNvPr id="3" name="Imagen 2" descr="Imagen que contiene libro, estante, cuarto, biblioteca&#10;&#10;Descripción generada automáticamente">
            <a:extLst>
              <a:ext uri="{FF2B5EF4-FFF2-40B4-BE49-F238E27FC236}">
                <a16:creationId xmlns="" xmlns:a16="http://schemas.microsoft.com/office/drawing/2014/main" id="{5A1B416D-DB06-1044-A7D7-9CB67D117EC4}"/>
              </a:ext>
            </a:extLst>
          </p:cNvPr>
          <p:cNvPicPr>
            <a:picLocks noChangeAspect="1"/>
          </p:cNvPicPr>
          <p:nvPr/>
        </p:nvPicPr>
        <p:blipFill rotWithShape="1">
          <a:blip r:embed="rId3">
            <a:alphaModFix amt="29000"/>
          </a:blip>
          <a:srcRect l="5510" r="5510"/>
          <a:stretch/>
        </p:blipFill>
        <p:spPr>
          <a:xfrm>
            <a:off x="0" y="0"/>
            <a:ext cx="9144001" cy="6858000"/>
          </a:xfrm>
          <a:prstGeom prst="rect">
            <a:avLst/>
          </a:prstGeom>
        </p:spPr>
      </p:pic>
      <p:sp>
        <p:nvSpPr>
          <p:cNvPr id="218" name="Google Shape;218;p31"/>
          <p:cNvSpPr txBox="1"/>
          <p:nvPr/>
        </p:nvSpPr>
        <p:spPr>
          <a:xfrm>
            <a:off x="602900" y="2327775"/>
            <a:ext cx="7943100" cy="14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500" b="1" dirty="0" smtClean="0">
                <a:solidFill>
                  <a:srgbClr val="DE3075"/>
                </a:solidFill>
                <a:effectLst>
                  <a:outerShdw blurRad="38100" dist="38100" dir="2700000" algn="tl">
                    <a:srgbClr val="000000">
                      <a:alpha val="43137"/>
                    </a:srgbClr>
                  </a:outerShdw>
                </a:effectLst>
                <a:latin typeface="Franklin Gothic"/>
                <a:ea typeface="Franklin Gothic"/>
                <a:cs typeface="Franklin Gothic"/>
                <a:sym typeface="Franklin Gothic"/>
              </a:rPr>
              <a:t>PRY3111</a:t>
            </a:r>
            <a:endParaRPr sz="8500" dirty="0">
              <a:solidFill>
                <a:srgbClr val="DE3075"/>
              </a:solidFill>
              <a:effectLst>
                <a:outerShdw blurRad="38100" dist="38100" dir="2700000" algn="tl">
                  <a:srgbClr val="000000">
                    <a:alpha val="43137"/>
                  </a:srgbClr>
                </a:outerShdw>
              </a:effectLst>
              <a:latin typeface="Franklin Gothic"/>
              <a:ea typeface="Franklin Gothic"/>
              <a:cs typeface="Franklin Gothic"/>
              <a:sym typeface="Franklin Gothic"/>
            </a:endParaRPr>
          </a:p>
        </p:txBody>
      </p:sp>
      <p:sp>
        <p:nvSpPr>
          <p:cNvPr id="219" name="Google Shape;219;p31"/>
          <p:cNvSpPr txBox="1"/>
          <p:nvPr/>
        </p:nvSpPr>
        <p:spPr>
          <a:xfrm>
            <a:off x="602900" y="3862775"/>
            <a:ext cx="7938200" cy="63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err="1">
                <a:solidFill>
                  <a:schemeClr val="bg1"/>
                </a:solidFill>
                <a:latin typeface="Franklin Gothic"/>
                <a:ea typeface="Franklin Gothic"/>
                <a:cs typeface="Franklin Gothic"/>
                <a:sym typeface="Franklin Gothic"/>
              </a:rPr>
              <a:t>Nombre</a:t>
            </a:r>
            <a:r>
              <a:rPr lang="en-US" sz="3600" dirty="0">
                <a:solidFill>
                  <a:schemeClr val="bg1"/>
                </a:solidFill>
                <a:latin typeface="Franklin Gothic"/>
                <a:ea typeface="Franklin Gothic"/>
                <a:cs typeface="Franklin Gothic"/>
                <a:sym typeface="Franklin Gothic"/>
              </a:rPr>
              <a:t> del </a:t>
            </a:r>
            <a:r>
              <a:rPr lang="en-US" sz="3600" dirty="0" err="1">
                <a:solidFill>
                  <a:schemeClr val="bg1"/>
                </a:solidFill>
                <a:latin typeface="Franklin Gothic"/>
                <a:ea typeface="Franklin Gothic"/>
                <a:cs typeface="Franklin Gothic"/>
                <a:sym typeface="Franklin Gothic"/>
              </a:rPr>
              <a:t>profesor</a:t>
            </a:r>
            <a:r>
              <a:rPr lang="en-US" sz="3600" dirty="0">
                <a:solidFill>
                  <a:schemeClr val="bg1"/>
                </a:solidFill>
                <a:latin typeface="Franklin Gothic"/>
                <a:ea typeface="Franklin Gothic"/>
                <a:cs typeface="Franklin Gothic"/>
                <a:sym typeface="Franklin Gothic"/>
              </a:rPr>
              <a:t> de la </a:t>
            </a:r>
            <a:r>
              <a:rPr lang="en-US" sz="3600">
                <a:solidFill>
                  <a:schemeClr val="bg1"/>
                </a:solidFill>
                <a:latin typeface="Franklin Gothic"/>
                <a:ea typeface="Franklin Gothic"/>
                <a:cs typeface="Franklin Gothic"/>
                <a:sym typeface="Franklin Gothic"/>
              </a:rPr>
              <a:t>seccion</a:t>
            </a:r>
            <a:endParaRPr sz="3600" dirty="0">
              <a:solidFill>
                <a:schemeClr val="bg1"/>
              </a:solidFill>
              <a:latin typeface="Franklin Gothic"/>
              <a:ea typeface="Franklin Gothic"/>
              <a:cs typeface="Franklin Gothic"/>
              <a:sym typeface="Franklin Gothic"/>
            </a:endParaRPr>
          </a:p>
        </p:txBody>
      </p:sp>
      <p:sp>
        <p:nvSpPr>
          <p:cNvPr id="220" name="Google Shape;220;p31"/>
          <p:cNvSpPr txBox="1"/>
          <p:nvPr/>
        </p:nvSpPr>
        <p:spPr>
          <a:xfrm>
            <a:off x="602899" y="4420425"/>
            <a:ext cx="7938199" cy="63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a:solidFill>
                  <a:schemeClr val="bg1"/>
                </a:solidFill>
                <a:latin typeface="Franklin Gothic"/>
                <a:ea typeface="Franklin Gothic"/>
                <a:cs typeface="Franklin Gothic"/>
                <a:sym typeface="Franklin Gothic"/>
              </a:rPr>
              <a:t>correo@professor.duoc.cl</a:t>
            </a:r>
            <a:endParaRPr sz="3000" dirty="0">
              <a:solidFill>
                <a:schemeClr val="bg1"/>
              </a:solidFill>
              <a:latin typeface="Franklin Gothic"/>
              <a:ea typeface="Franklin Gothic"/>
              <a:cs typeface="Franklin Gothic"/>
              <a:sym typeface="Franklin Gothic"/>
            </a:endParaRPr>
          </a:p>
        </p:txBody>
      </p:sp>
      <p:sp>
        <p:nvSpPr>
          <p:cNvPr id="4" name="Marcador de número de diapositiva 3">
            <a:extLst>
              <a:ext uri="{FF2B5EF4-FFF2-40B4-BE49-F238E27FC236}">
                <a16:creationId xmlns="" xmlns:a16="http://schemas.microsoft.com/office/drawing/2014/main" id="{33043ABA-A441-AF49-86F2-AD630E090C18}"/>
              </a:ext>
            </a:extLst>
          </p:cNvPr>
          <p:cNvSpPr>
            <a:spLocks noGrp="1"/>
          </p:cNvSpPr>
          <p:nvPr>
            <p:ph type="sldNum" idx="4294967295"/>
          </p:nvPr>
        </p:nvSpPr>
        <p:spPr>
          <a:xfrm>
            <a:off x="6457950" y="6356351"/>
            <a:ext cx="2057400" cy="365100"/>
          </a:xfrm>
          <a:prstGeom prst="rect">
            <a:avLst/>
          </a:prstGeom>
        </p:spPr>
        <p:txBody>
          <a:bodyPr/>
          <a:lstStyle/>
          <a:p>
            <a:pPr marL="0" lvl="0" indent="0" algn="r" rtl="0">
              <a:spcBef>
                <a:spcPts val="0"/>
              </a:spcBef>
              <a:spcAft>
                <a:spcPts val="0"/>
              </a:spcAft>
              <a:buNone/>
            </a:pPr>
            <a:fld id="{00000000-1234-1234-1234-123412341234}" type="slidenum">
              <a:rPr lang="en-US" smtClean="0">
                <a:solidFill>
                  <a:schemeClr val="bg1"/>
                </a:solidFill>
              </a:rPr>
              <a:t>2</a:t>
            </a:fld>
            <a:endParaRPr lang="en-US" dirty="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 xmlns:a16="http://schemas.microsoft.com/office/drawing/2014/main" id="{7719BE9D-6636-4A26-A90B-DD7FC2276E7A}"/>
              </a:ext>
            </a:extLst>
          </p:cNvPr>
          <p:cNvSpPr>
            <a:spLocks noGrp="1"/>
          </p:cNvSpPr>
          <p:nvPr>
            <p:ph type="body" idx="1"/>
          </p:nvPr>
        </p:nvSpPr>
        <p:spPr/>
        <p:txBody>
          <a:bodyPr>
            <a:normAutofit/>
          </a:bodyPr>
          <a:lstStyle/>
          <a:p>
            <a:r>
              <a:rPr lang="es-ES_tradnl" sz="2400" dirty="0">
                <a:solidFill>
                  <a:schemeClr val="accent1">
                    <a:lumMod val="75000"/>
                  </a:schemeClr>
                </a:solidFill>
              </a:rPr>
              <a:t>El ciclo de vida de un software considera su definición inicial, desarrollo como producto y su operación por parte del cliente.</a:t>
            </a:r>
          </a:p>
          <a:p>
            <a:r>
              <a:rPr lang="es-ES_tradnl" sz="2400" dirty="0">
                <a:solidFill>
                  <a:schemeClr val="accent1">
                    <a:lumMod val="75000"/>
                  </a:schemeClr>
                </a:solidFill>
              </a:rPr>
              <a:t>Ya en uso, es posible que se produzcan cambios o necesidades de modificaciones, lo que implicará adaptar el sistema para estas nuevas necesidades o ambientes.</a:t>
            </a:r>
          </a:p>
        </p:txBody>
      </p:sp>
      <p:sp>
        <p:nvSpPr>
          <p:cNvPr id="4" name="Rectángulo 3">
            <a:extLst>
              <a:ext uri="{FF2B5EF4-FFF2-40B4-BE49-F238E27FC236}">
                <a16:creationId xmlns="" xmlns:a16="http://schemas.microsoft.com/office/drawing/2014/main" id="{EA80E89A-11AB-47F7-9DEC-5821336EBAA8}"/>
              </a:ext>
            </a:extLst>
          </p:cNvPr>
          <p:cNvSpPr/>
          <p:nvPr/>
        </p:nvSpPr>
        <p:spPr>
          <a:xfrm>
            <a:off x="2037512" y="194336"/>
            <a:ext cx="3590290" cy="830997"/>
          </a:xfrm>
          <a:prstGeom prst="rect">
            <a:avLst/>
          </a:prstGeom>
        </p:spPr>
        <p:txBody>
          <a:bodyPr wrap="square">
            <a:spAutoFit/>
          </a:bodyPr>
          <a:lstStyle/>
          <a:p>
            <a:pPr algn="ctr"/>
            <a:r>
              <a:rPr lang="es-CL" sz="2400" dirty="0">
                <a:solidFill>
                  <a:schemeClr val="bg1"/>
                </a:solidFill>
              </a:rPr>
              <a:t>Ciclo de vida del software</a:t>
            </a:r>
            <a:endParaRPr lang="es-ES_tradnl" sz="2400" b="1" dirty="0">
              <a:solidFill>
                <a:schemeClr val="bg1"/>
              </a:solidFill>
              <a:latin typeface="Candara"/>
              <a:cs typeface="Candara"/>
            </a:endParaRPr>
          </a:p>
        </p:txBody>
      </p:sp>
      <p:graphicFrame>
        <p:nvGraphicFramePr>
          <p:cNvPr id="6" name="Marcador de contenido 2">
            <a:extLst>
              <a:ext uri="{FF2B5EF4-FFF2-40B4-BE49-F238E27FC236}">
                <a16:creationId xmlns="" xmlns:a16="http://schemas.microsoft.com/office/drawing/2014/main" id="{798AB7C3-5D10-43A5-9623-BD54E72C78EB}"/>
              </a:ext>
            </a:extLst>
          </p:cNvPr>
          <p:cNvGraphicFramePr>
            <a:graphicFrameLocks/>
          </p:cNvGraphicFramePr>
          <p:nvPr>
            <p:extLst>
              <p:ext uri="{D42A27DB-BD31-4B8C-83A1-F6EECF244321}">
                <p14:modId xmlns:p14="http://schemas.microsoft.com/office/powerpoint/2010/main" val="496982941"/>
              </p:ext>
            </p:extLst>
          </p:nvPr>
        </p:nvGraphicFramePr>
        <p:xfrm>
          <a:off x="2037512" y="3787500"/>
          <a:ext cx="4912895" cy="21486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32122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 xmlns:a16="http://schemas.microsoft.com/office/drawing/2014/main" id="{7719BE9D-6636-4A26-A90B-DD7FC2276E7A}"/>
              </a:ext>
            </a:extLst>
          </p:cNvPr>
          <p:cNvSpPr>
            <a:spLocks noGrp="1"/>
          </p:cNvSpPr>
          <p:nvPr>
            <p:ph type="body" idx="1"/>
          </p:nvPr>
        </p:nvSpPr>
        <p:spPr/>
        <p:txBody>
          <a:bodyPr>
            <a:normAutofit/>
          </a:bodyPr>
          <a:lstStyle/>
          <a:p>
            <a:pPr algn="just"/>
            <a:r>
              <a:rPr lang="es-ES_tradnl" sz="2400" dirty="0">
                <a:solidFill>
                  <a:schemeClr val="accent1">
                    <a:lumMod val="75000"/>
                  </a:schemeClr>
                </a:solidFill>
              </a:rPr>
              <a:t>En algún momento, por razones de obsolescencia tecnológica de la plataforma,  gestión de los datos y/o los módulos de programación el producto dejará de otorgar las prestaciones esperadas y tendrá que ser reemplazado por un nuevo software. </a:t>
            </a:r>
          </a:p>
          <a:p>
            <a:pPr algn="just"/>
            <a:r>
              <a:rPr lang="es-ES_tradnl" sz="2400" dirty="0">
                <a:solidFill>
                  <a:schemeClr val="accent1">
                    <a:lumMod val="75000"/>
                  </a:schemeClr>
                </a:solidFill>
              </a:rPr>
              <a:t>La Ingeniería de software promueve el uso de estándares para contar con un marco común de definiciones entorno al ciclo de vida del software y de esta forma conocer el alcance de procesos involucrados en la vida de un software.</a:t>
            </a:r>
            <a:endParaRPr lang="es-CL" sz="2400" dirty="0">
              <a:solidFill>
                <a:schemeClr val="accent1">
                  <a:lumMod val="75000"/>
                </a:schemeClr>
              </a:solidFill>
            </a:endParaRPr>
          </a:p>
        </p:txBody>
      </p:sp>
      <p:sp>
        <p:nvSpPr>
          <p:cNvPr id="4" name="Rectángulo 3">
            <a:extLst>
              <a:ext uri="{FF2B5EF4-FFF2-40B4-BE49-F238E27FC236}">
                <a16:creationId xmlns="" xmlns:a16="http://schemas.microsoft.com/office/drawing/2014/main" id="{EA80E89A-11AB-47F7-9DEC-5821336EBAA8}"/>
              </a:ext>
            </a:extLst>
          </p:cNvPr>
          <p:cNvSpPr/>
          <p:nvPr/>
        </p:nvSpPr>
        <p:spPr>
          <a:xfrm>
            <a:off x="2018659" y="191435"/>
            <a:ext cx="3627997" cy="830997"/>
          </a:xfrm>
          <a:prstGeom prst="rect">
            <a:avLst/>
          </a:prstGeom>
        </p:spPr>
        <p:txBody>
          <a:bodyPr wrap="square">
            <a:spAutoFit/>
          </a:bodyPr>
          <a:lstStyle/>
          <a:p>
            <a:pPr algn="ctr"/>
            <a:r>
              <a:rPr lang="es-CL" sz="2400" dirty="0">
                <a:solidFill>
                  <a:schemeClr val="bg1"/>
                </a:solidFill>
              </a:rPr>
              <a:t>Ciclo de vida del software</a:t>
            </a:r>
            <a:endParaRPr lang="es-ES_tradnl" sz="2400" b="1" dirty="0">
              <a:solidFill>
                <a:schemeClr val="bg1"/>
              </a:solidFill>
              <a:latin typeface="Candara"/>
              <a:cs typeface="Candara"/>
            </a:endParaRPr>
          </a:p>
        </p:txBody>
      </p:sp>
      <p:pic>
        <p:nvPicPr>
          <p:cNvPr id="1026" name="Picture 2" descr="Resultado de imagen para creando software">
            <a:extLst>
              <a:ext uri="{FF2B5EF4-FFF2-40B4-BE49-F238E27FC236}">
                <a16:creationId xmlns="" xmlns:a16="http://schemas.microsoft.com/office/drawing/2014/main" id="{60862020-0C2C-4B34-84F3-68A5E0425F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2397" y="4985828"/>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87068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 xmlns:a16="http://schemas.microsoft.com/office/drawing/2014/main" id="{3AAD4414-6016-4529-A876-24F557DE63F8}"/>
              </a:ext>
            </a:extLst>
          </p:cNvPr>
          <p:cNvSpPr>
            <a:spLocks noGrp="1"/>
          </p:cNvSpPr>
          <p:nvPr>
            <p:ph type="body" idx="1"/>
          </p:nvPr>
        </p:nvSpPr>
        <p:spPr/>
        <p:txBody>
          <a:bodyPr>
            <a:normAutofit/>
          </a:bodyPr>
          <a:lstStyle/>
          <a:p>
            <a:pPr algn="just"/>
            <a:r>
              <a:rPr lang="es-CL" sz="2400" dirty="0">
                <a:solidFill>
                  <a:schemeClr val="accent1">
                    <a:lumMod val="75000"/>
                  </a:schemeClr>
                </a:solidFill>
              </a:rPr>
              <a:t>El estándar ISO 12207, establece un marco común para los procesos del ciclo de vida del software, al que puede hacer referencia la industria del software. </a:t>
            </a:r>
          </a:p>
          <a:p>
            <a:pPr algn="just"/>
            <a:r>
              <a:rPr lang="es-CL" sz="2400" dirty="0">
                <a:solidFill>
                  <a:schemeClr val="accent1">
                    <a:lumMod val="75000"/>
                  </a:schemeClr>
                </a:solidFill>
              </a:rPr>
              <a:t>Contiene procesos, actividades y tareas que son aplicables durante la adquisición, suministro, desarrollo, operación, mantenimiento o eliminación de sistemas, productos y servicios de software.</a:t>
            </a:r>
          </a:p>
        </p:txBody>
      </p:sp>
      <p:sp>
        <p:nvSpPr>
          <p:cNvPr id="3" name="Rectángulo 2">
            <a:extLst>
              <a:ext uri="{FF2B5EF4-FFF2-40B4-BE49-F238E27FC236}">
                <a16:creationId xmlns="" xmlns:a16="http://schemas.microsoft.com/office/drawing/2014/main" id="{7A2184E4-FEE5-42CD-83F7-CCF4096082E9}"/>
              </a:ext>
            </a:extLst>
          </p:cNvPr>
          <p:cNvSpPr/>
          <p:nvPr/>
        </p:nvSpPr>
        <p:spPr>
          <a:xfrm>
            <a:off x="1696825" y="229143"/>
            <a:ext cx="4223208" cy="830997"/>
          </a:xfrm>
          <a:prstGeom prst="rect">
            <a:avLst/>
          </a:prstGeom>
        </p:spPr>
        <p:txBody>
          <a:bodyPr wrap="square">
            <a:spAutoFit/>
          </a:bodyPr>
          <a:lstStyle/>
          <a:p>
            <a:pPr algn="ctr"/>
            <a:r>
              <a:rPr lang="es-CL" sz="2400" dirty="0">
                <a:solidFill>
                  <a:schemeClr val="bg1"/>
                </a:solidFill>
              </a:rPr>
              <a:t>ISO 12207 - Ciclo de vida del software</a:t>
            </a:r>
            <a:endParaRPr lang="es-ES_tradnl" sz="2400" b="1" dirty="0">
              <a:solidFill>
                <a:schemeClr val="bg1"/>
              </a:solidFill>
              <a:latin typeface="Candara"/>
              <a:cs typeface="Candara"/>
            </a:endParaRPr>
          </a:p>
        </p:txBody>
      </p:sp>
      <p:pic>
        <p:nvPicPr>
          <p:cNvPr id="5" name="Imagen 4">
            <a:extLst>
              <a:ext uri="{FF2B5EF4-FFF2-40B4-BE49-F238E27FC236}">
                <a16:creationId xmlns="" xmlns:a16="http://schemas.microsoft.com/office/drawing/2014/main" id="{FA083D72-B427-4AB7-93D8-60B08C28D4A9}"/>
              </a:ext>
            </a:extLst>
          </p:cNvPr>
          <p:cNvPicPr>
            <a:picLocks noChangeAspect="1"/>
          </p:cNvPicPr>
          <p:nvPr/>
        </p:nvPicPr>
        <p:blipFill>
          <a:blip r:embed="rId2"/>
          <a:stretch>
            <a:fillRect/>
          </a:stretch>
        </p:blipFill>
        <p:spPr>
          <a:xfrm>
            <a:off x="3713747" y="5000968"/>
            <a:ext cx="4973053" cy="1382792"/>
          </a:xfrm>
          <a:prstGeom prst="rect">
            <a:avLst/>
          </a:prstGeom>
        </p:spPr>
      </p:pic>
    </p:spTree>
    <p:extLst>
      <p:ext uri="{BB962C8B-B14F-4D97-AF65-F5344CB8AC3E}">
        <p14:creationId xmlns:p14="http://schemas.microsoft.com/office/powerpoint/2010/main" val="29817914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Marcador de contenido 2">
            <a:extLst>
              <a:ext uri="{FF2B5EF4-FFF2-40B4-BE49-F238E27FC236}">
                <a16:creationId xmlns="" xmlns:a16="http://schemas.microsoft.com/office/drawing/2014/main" id="{6EA2B40F-58A1-4B7C-B847-34DD1EB03847}"/>
              </a:ext>
            </a:extLst>
          </p:cNvPr>
          <p:cNvGraphicFramePr>
            <a:graphicFrameLocks noGrp="1"/>
          </p:cNvGraphicFramePr>
          <p:nvPr>
            <p:ph idx="4294967295"/>
            <p:extLst>
              <p:ext uri="{D42A27DB-BD31-4B8C-83A1-F6EECF244321}">
                <p14:modId xmlns:p14="http://schemas.microsoft.com/office/powerpoint/2010/main" val="2008558167"/>
              </p:ext>
            </p:extLst>
          </p:nvPr>
        </p:nvGraphicFramePr>
        <p:xfrm>
          <a:off x="457200" y="157899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ángulo 3">
            <a:extLst>
              <a:ext uri="{FF2B5EF4-FFF2-40B4-BE49-F238E27FC236}">
                <a16:creationId xmlns="" xmlns:a16="http://schemas.microsoft.com/office/drawing/2014/main" id="{C6F3FF2C-3DA9-4027-8A57-88B75139629D}"/>
              </a:ext>
            </a:extLst>
          </p:cNvPr>
          <p:cNvSpPr/>
          <p:nvPr/>
        </p:nvSpPr>
        <p:spPr>
          <a:xfrm>
            <a:off x="1517715" y="238570"/>
            <a:ext cx="4647415" cy="830997"/>
          </a:xfrm>
          <a:prstGeom prst="rect">
            <a:avLst/>
          </a:prstGeom>
        </p:spPr>
        <p:txBody>
          <a:bodyPr wrap="square">
            <a:spAutoFit/>
          </a:bodyPr>
          <a:lstStyle/>
          <a:p>
            <a:pPr algn="ctr"/>
            <a:r>
              <a:rPr lang="es-CL" sz="2400" dirty="0">
                <a:solidFill>
                  <a:schemeClr val="bg1"/>
                </a:solidFill>
              </a:rPr>
              <a:t>ISO 12207 - Ciclo de vida del software</a:t>
            </a:r>
            <a:endParaRPr lang="es-ES_tradnl" sz="2400" b="1" dirty="0">
              <a:solidFill>
                <a:schemeClr val="bg1"/>
              </a:solidFill>
              <a:latin typeface="Candara"/>
              <a:cs typeface="Candara"/>
            </a:endParaRPr>
          </a:p>
        </p:txBody>
      </p:sp>
    </p:spTree>
    <p:extLst>
      <p:ext uri="{BB962C8B-B14F-4D97-AF65-F5344CB8AC3E}">
        <p14:creationId xmlns:p14="http://schemas.microsoft.com/office/powerpoint/2010/main" val="34377807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 xmlns:a16="http://schemas.microsoft.com/office/drawing/2014/main" id="{A3391FE3-A305-47BA-A3C1-73314E4DB368}"/>
              </a:ext>
            </a:extLst>
          </p:cNvPr>
          <p:cNvSpPr>
            <a:spLocks noGrp="1"/>
          </p:cNvSpPr>
          <p:nvPr>
            <p:ph type="body" idx="1"/>
          </p:nvPr>
        </p:nvSpPr>
        <p:spPr>
          <a:xfrm>
            <a:off x="457200" y="5983844"/>
            <a:ext cx="8555700" cy="563066"/>
          </a:xfrm>
        </p:spPr>
        <p:txBody>
          <a:bodyPr>
            <a:normAutofit/>
          </a:bodyPr>
          <a:lstStyle/>
          <a:p>
            <a:r>
              <a:rPr lang="es-ES_tradnl" sz="1200" dirty="0"/>
              <a:t>La versión 2017 es armónica con el ciclo de vida del software presentado en el estándar iso15288 de Sistemas de Software .</a:t>
            </a:r>
            <a:endParaRPr lang="es-CL" dirty="0"/>
          </a:p>
        </p:txBody>
      </p:sp>
      <p:pic>
        <p:nvPicPr>
          <p:cNvPr id="3" name="Imagen 2">
            <a:extLst>
              <a:ext uri="{FF2B5EF4-FFF2-40B4-BE49-F238E27FC236}">
                <a16:creationId xmlns="" xmlns:a16="http://schemas.microsoft.com/office/drawing/2014/main" id="{208C16DD-D452-4BD8-8ECF-97B805FEC2D7}"/>
              </a:ext>
            </a:extLst>
          </p:cNvPr>
          <p:cNvPicPr>
            <a:picLocks noChangeAspect="1"/>
          </p:cNvPicPr>
          <p:nvPr/>
        </p:nvPicPr>
        <p:blipFill>
          <a:blip r:embed="rId2"/>
          <a:stretch>
            <a:fillRect/>
          </a:stretch>
        </p:blipFill>
        <p:spPr>
          <a:xfrm>
            <a:off x="918533" y="1268511"/>
            <a:ext cx="7633034" cy="4603781"/>
          </a:xfrm>
          <a:prstGeom prst="rect">
            <a:avLst/>
          </a:prstGeom>
        </p:spPr>
      </p:pic>
      <p:sp>
        <p:nvSpPr>
          <p:cNvPr id="6" name="Rectángulo 5">
            <a:extLst>
              <a:ext uri="{FF2B5EF4-FFF2-40B4-BE49-F238E27FC236}">
                <a16:creationId xmlns="" xmlns:a16="http://schemas.microsoft.com/office/drawing/2014/main" id="{461E3DF0-C1C5-481F-9391-DA52713AD2B7}"/>
              </a:ext>
            </a:extLst>
          </p:cNvPr>
          <p:cNvSpPr/>
          <p:nvPr/>
        </p:nvSpPr>
        <p:spPr>
          <a:xfrm>
            <a:off x="1555423" y="306272"/>
            <a:ext cx="4506014" cy="707886"/>
          </a:xfrm>
          <a:prstGeom prst="rect">
            <a:avLst/>
          </a:prstGeom>
        </p:spPr>
        <p:txBody>
          <a:bodyPr wrap="square">
            <a:spAutoFit/>
          </a:bodyPr>
          <a:lstStyle/>
          <a:p>
            <a:pPr algn="ctr"/>
            <a:r>
              <a:rPr lang="es-CL" sz="2000" dirty="0">
                <a:solidFill>
                  <a:schemeClr val="bg1"/>
                </a:solidFill>
              </a:rPr>
              <a:t>ISO 12207:2017 - Ciclo de vida del software</a:t>
            </a:r>
            <a:endParaRPr lang="es-ES_tradnl" sz="2000" b="1" dirty="0">
              <a:solidFill>
                <a:schemeClr val="bg1"/>
              </a:solidFill>
              <a:latin typeface="Candara"/>
              <a:cs typeface="Candara"/>
            </a:endParaRPr>
          </a:p>
        </p:txBody>
      </p:sp>
    </p:spTree>
    <p:extLst>
      <p:ext uri="{BB962C8B-B14F-4D97-AF65-F5344CB8AC3E}">
        <p14:creationId xmlns:p14="http://schemas.microsoft.com/office/powerpoint/2010/main" val="3018706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 xmlns:a16="http://schemas.microsoft.com/office/drawing/2014/main" id="{7C128F55-7DF0-42E3-8A4D-D5F5ABA67E2A}"/>
              </a:ext>
            </a:extLst>
          </p:cNvPr>
          <p:cNvSpPr>
            <a:spLocks noGrp="1"/>
          </p:cNvSpPr>
          <p:nvPr>
            <p:ph type="body" idx="1"/>
          </p:nvPr>
        </p:nvSpPr>
        <p:spPr>
          <a:xfrm>
            <a:off x="294150" y="1473123"/>
            <a:ext cx="8555700" cy="4588311"/>
          </a:xfrm>
          <a:solidFill>
            <a:schemeClr val="accent1">
              <a:lumMod val="40000"/>
              <a:lumOff val="60000"/>
            </a:schemeClr>
          </a:solidFill>
        </p:spPr>
        <p:txBody>
          <a:bodyPr>
            <a:normAutofit lnSpcReduction="10000"/>
          </a:bodyPr>
          <a:lstStyle/>
          <a:p>
            <a:r>
              <a:rPr lang="es-ES_tradnl" sz="2800" dirty="0">
                <a:solidFill>
                  <a:schemeClr val="accent1">
                    <a:lumMod val="75000"/>
                  </a:schemeClr>
                </a:solidFill>
              </a:rPr>
              <a:t>Un software es un conjunto de programas para resolver necesidades del cliente.</a:t>
            </a:r>
          </a:p>
          <a:p>
            <a:r>
              <a:rPr lang="es-ES_tradnl" sz="2800" dirty="0">
                <a:solidFill>
                  <a:schemeClr val="accent1">
                    <a:lumMod val="75000"/>
                  </a:schemeClr>
                </a:solidFill>
              </a:rPr>
              <a:t>Como producto debemos crearlo aplicando varios procesos, siempre bajo una mirada de calidad en lo que desarrollamos.</a:t>
            </a:r>
          </a:p>
          <a:p>
            <a:r>
              <a:rPr lang="es-CL" sz="2800" dirty="0">
                <a:solidFill>
                  <a:schemeClr val="accent1">
                    <a:lumMod val="75000"/>
                  </a:schemeClr>
                </a:solidFill>
              </a:rPr>
              <a:t>Aplicar Ing. de software implica producir un trabajo ordenado y sistemático definido por métodos y estándares (ISO/EIC/IEEE).</a:t>
            </a:r>
            <a:endParaRPr lang="es-ES_tradnl" sz="2800" dirty="0">
              <a:solidFill>
                <a:schemeClr val="accent1">
                  <a:lumMod val="75000"/>
                </a:schemeClr>
              </a:solidFill>
            </a:endParaRPr>
          </a:p>
          <a:p>
            <a:r>
              <a:rPr lang="es-CL" sz="2800" dirty="0">
                <a:solidFill>
                  <a:schemeClr val="accent1">
                    <a:lumMod val="75000"/>
                  </a:schemeClr>
                </a:solidFill>
              </a:rPr>
              <a:t>Mientras dure la vida de un software se deben atender muchas tareas, desde el nacimiento hasta el fin del software. (ISO 12207)</a:t>
            </a:r>
          </a:p>
          <a:p>
            <a:endParaRPr lang="es-CL" sz="2800" dirty="0">
              <a:solidFill>
                <a:schemeClr val="accent1">
                  <a:lumMod val="75000"/>
                </a:schemeClr>
              </a:solidFill>
            </a:endParaRPr>
          </a:p>
        </p:txBody>
      </p:sp>
      <p:sp>
        <p:nvSpPr>
          <p:cNvPr id="4" name="Rectángulo 3">
            <a:extLst>
              <a:ext uri="{FF2B5EF4-FFF2-40B4-BE49-F238E27FC236}">
                <a16:creationId xmlns="" xmlns:a16="http://schemas.microsoft.com/office/drawing/2014/main" id="{4F64066B-F750-4F76-9FF0-10C25245E29A}"/>
              </a:ext>
            </a:extLst>
          </p:cNvPr>
          <p:cNvSpPr/>
          <p:nvPr/>
        </p:nvSpPr>
        <p:spPr>
          <a:xfrm>
            <a:off x="1781666" y="215264"/>
            <a:ext cx="4298623" cy="1015663"/>
          </a:xfrm>
          <a:prstGeom prst="rect">
            <a:avLst/>
          </a:prstGeom>
        </p:spPr>
        <p:txBody>
          <a:bodyPr wrap="square">
            <a:spAutoFit/>
          </a:bodyPr>
          <a:lstStyle/>
          <a:p>
            <a:r>
              <a:rPr lang="es-CL" sz="2000" dirty="0">
                <a:solidFill>
                  <a:schemeClr val="bg1"/>
                </a:solidFill>
              </a:rPr>
              <a:t>Un respiro...</a:t>
            </a:r>
            <a:r>
              <a:rPr lang="es-ES_tradnl" sz="2000" dirty="0">
                <a:solidFill>
                  <a:schemeClr val="bg1"/>
                </a:solidFill>
              </a:rPr>
              <a:t> </a:t>
            </a:r>
          </a:p>
          <a:p>
            <a:pPr algn="ctr"/>
            <a:r>
              <a:rPr lang="es-ES_tradnl" sz="2000" dirty="0">
                <a:solidFill>
                  <a:schemeClr val="bg1"/>
                </a:solidFill>
              </a:rPr>
              <a:t>…hasta ahora sabemos que:</a:t>
            </a:r>
          </a:p>
          <a:p>
            <a:pPr algn="ctr"/>
            <a:endParaRPr lang="es-ES_tradnl" sz="2000" b="1" dirty="0">
              <a:solidFill>
                <a:schemeClr val="bg1"/>
              </a:solidFill>
              <a:latin typeface="Candara"/>
              <a:cs typeface="Candara"/>
            </a:endParaRPr>
          </a:p>
        </p:txBody>
      </p:sp>
    </p:spTree>
    <p:extLst>
      <p:ext uri="{BB962C8B-B14F-4D97-AF65-F5344CB8AC3E}">
        <p14:creationId xmlns:p14="http://schemas.microsoft.com/office/powerpoint/2010/main" val="33918834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type="body" idx="1"/>
          </p:nvPr>
        </p:nvSpPr>
        <p:spPr>
          <a:xfrm>
            <a:off x="294150" y="1482550"/>
            <a:ext cx="4438106" cy="4192386"/>
          </a:xfrm>
        </p:spPr>
        <p:txBody>
          <a:bodyPr>
            <a:normAutofit/>
          </a:bodyPr>
          <a:lstStyle/>
          <a:p>
            <a:pPr marL="0" indent="0">
              <a:buNone/>
            </a:pPr>
            <a:r>
              <a:rPr lang="es-CL" sz="2400" dirty="0">
                <a:solidFill>
                  <a:schemeClr val="accent1">
                    <a:lumMod val="75000"/>
                  </a:schemeClr>
                </a:solidFill>
              </a:rPr>
              <a:t>El proceso de Desarrollar un software aplicando Ingeniería de Software implica:</a:t>
            </a:r>
          </a:p>
          <a:p>
            <a:pPr marL="0" indent="0">
              <a:buNone/>
            </a:pPr>
            <a:endParaRPr lang="es-ES_tradnl" sz="2400" dirty="0">
              <a:solidFill>
                <a:schemeClr val="accent1">
                  <a:lumMod val="75000"/>
                </a:schemeClr>
              </a:solidFill>
            </a:endParaRPr>
          </a:p>
          <a:p>
            <a:r>
              <a:rPr lang="es-CL" sz="2400" b="1" dirty="0">
                <a:solidFill>
                  <a:schemeClr val="accent1">
                    <a:lumMod val="75000"/>
                  </a:schemeClr>
                </a:solidFill>
              </a:rPr>
              <a:t>Definir el producto.</a:t>
            </a:r>
          </a:p>
          <a:p>
            <a:r>
              <a:rPr lang="es-CL" sz="2400" b="1" dirty="0">
                <a:solidFill>
                  <a:schemeClr val="accent1">
                    <a:lumMod val="75000"/>
                  </a:schemeClr>
                </a:solidFill>
              </a:rPr>
              <a:t>Definir un enfoque metodológico.</a:t>
            </a:r>
          </a:p>
          <a:p>
            <a:r>
              <a:rPr lang="es-CL" sz="2400" b="1" dirty="0">
                <a:solidFill>
                  <a:schemeClr val="accent1">
                    <a:lumMod val="75000"/>
                  </a:schemeClr>
                </a:solidFill>
              </a:rPr>
              <a:t>Definir el Proceso según el enfoque metodológico</a:t>
            </a:r>
            <a:r>
              <a:rPr lang="es-ES_tradnl" sz="2400" b="1" dirty="0">
                <a:solidFill>
                  <a:schemeClr val="accent1">
                    <a:lumMod val="75000"/>
                  </a:schemeClr>
                </a:solidFill>
              </a:rPr>
              <a:t>.</a:t>
            </a:r>
            <a:endParaRPr lang="es-CL" sz="2400" b="1" dirty="0">
              <a:solidFill>
                <a:schemeClr val="accent1">
                  <a:lumMod val="75000"/>
                </a:schemeClr>
              </a:solidFill>
            </a:endParaRPr>
          </a:p>
        </p:txBody>
      </p:sp>
      <p:pic>
        <p:nvPicPr>
          <p:cNvPr id="3" name="Imagen 2"/>
          <p:cNvPicPr/>
          <p:nvPr/>
        </p:nvPicPr>
        <p:blipFill>
          <a:blip r:embed="rId2" cstate="print">
            <a:extLst>
              <a:ext uri="{28A0092B-C50C-407E-A947-70E740481C1C}">
                <a14:useLocalDpi xmlns:a14="http://schemas.microsoft.com/office/drawing/2010/main" val="0"/>
              </a:ext>
            </a:extLst>
          </a:blip>
          <a:stretch>
            <a:fillRect/>
          </a:stretch>
        </p:blipFill>
        <p:spPr>
          <a:xfrm>
            <a:off x="4732256" y="2291888"/>
            <a:ext cx="3630704" cy="2632263"/>
          </a:xfrm>
          <a:prstGeom prst="rect">
            <a:avLst/>
          </a:prstGeom>
        </p:spPr>
      </p:pic>
      <p:sp>
        <p:nvSpPr>
          <p:cNvPr id="5" name="Rectángulo 4">
            <a:extLst>
              <a:ext uri="{FF2B5EF4-FFF2-40B4-BE49-F238E27FC236}">
                <a16:creationId xmlns="" xmlns:a16="http://schemas.microsoft.com/office/drawing/2014/main" id="{55A6EAEB-102F-4145-814E-A523CB8BDC76}"/>
              </a:ext>
            </a:extLst>
          </p:cNvPr>
          <p:cNvSpPr/>
          <p:nvPr/>
        </p:nvSpPr>
        <p:spPr>
          <a:xfrm>
            <a:off x="1726427" y="394716"/>
            <a:ext cx="4221886" cy="523220"/>
          </a:xfrm>
          <a:prstGeom prst="rect">
            <a:avLst/>
          </a:prstGeom>
        </p:spPr>
        <p:txBody>
          <a:bodyPr wrap="square">
            <a:spAutoFit/>
          </a:bodyPr>
          <a:lstStyle/>
          <a:p>
            <a:r>
              <a:rPr lang="es-CL" sz="2800" dirty="0">
                <a:solidFill>
                  <a:schemeClr val="bg1"/>
                </a:solidFill>
              </a:rPr>
              <a:t>Desarrollo de software</a:t>
            </a:r>
            <a:endParaRPr lang="es-ES_tradnl" sz="2800" b="1" dirty="0">
              <a:solidFill>
                <a:schemeClr val="bg1"/>
              </a:solidFill>
              <a:latin typeface="Candara"/>
              <a:cs typeface="Candara"/>
            </a:endParaRPr>
          </a:p>
        </p:txBody>
      </p:sp>
    </p:spTree>
    <p:extLst>
      <p:ext uri="{BB962C8B-B14F-4D97-AF65-F5344CB8AC3E}">
        <p14:creationId xmlns:p14="http://schemas.microsoft.com/office/powerpoint/2010/main" val="1906755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type="body" idx="1"/>
          </p:nvPr>
        </p:nvSpPr>
        <p:spPr>
          <a:xfrm>
            <a:off x="294150" y="1396789"/>
            <a:ext cx="8555700" cy="5137800"/>
          </a:xfrm>
        </p:spPr>
        <p:txBody>
          <a:bodyPr>
            <a:normAutofit/>
          </a:bodyPr>
          <a:lstStyle/>
          <a:p>
            <a:pPr marL="0" indent="0" algn="just">
              <a:buNone/>
            </a:pPr>
            <a:r>
              <a:rPr lang="es-CL" sz="2400" dirty="0">
                <a:solidFill>
                  <a:schemeClr val="accent1">
                    <a:lumMod val="75000"/>
                  </a:schemeClr>
                </a:solidFill>
              </a:rPr>
              <a:t>Bajo Ingeniería de Software debemos utilizar </a:t>
            </a:r>
            <a:r>
              <a:rPr lang="es-CL" sz="2400" b="1" i="1" dirty="0">
                <a:solidFill>
                  <a:schemeClr val="accent1">
                    <a:lumMod val="75000"/>
                  </a:schemeClr>
                </a:solidFill>
              </a:rPr>
              <a:t>“métodos sistemáticos, disciplinados y cuantificables para el desarrollo, operación y mantenimiento de software”</a:t>
            </a:r>
            <a:r>
              <a:rPr lang="es-CL" sz="2400" dirty="0">
                <a:solidFill>
                  <a:schemeClr val="accent1">
                    <a:lumMod val="75000"/>
                  </a:schemeClr>
                </a:solidFill>
              </a:rPr>
              <a:t>.</a:t>
            </a:r>
          </a:p>
          <a:p>
            <a:pPr marL="0" indent="0" algn="just">
              <a:buNone/>
            </a:pPr>
            <a:endParaRPr lang="es-ES_tradnl" sz="2400" dirty="0">
              <a:solidFill>
                <a:schemeClr val="accent1">
                  <a:lumMod val="75000"/>
                </a:schemeClr>
              </a:solidFill>
            </a:endParaRPr>
          </a:p>
          <a:p>
            <a:pPr marL="0" indent="0" algn="just">
              <a:buNone/>
            </a:pPr>
            <a:r>
              <a:rPr lang="es-CL" sz="2400" dirty="0">
                <a:solidFill>
                  <a:schemeClr val="accent1">
                    <a:lumMod val="75000"/>
                  </a:schemeClr>
                </a:solidFill>
              </a:rPr>
              <a:t>Existen diversos enfoques metodológicos para desarrollar un producto de software, la elección de alguno de ellos dependerá de diversos factores tales como las </a:t>
            </a:r>
            <a:r>
              <a:rPr lang="es-CL" sz="2400" b="1" i="1" dirty="0">
                <a:solidFill>
                  <a:schemeClr val="accent1">
                    <a:lumMod val="75000"/>
                  </a:schemeClr>
                </a:solidFill>
              </a:rPr>
              <a:t>necesidades del cliente y las condiciones de desarrollo</a:t>
            </a:r>
            <a:r>
              <a:rPr lang="es-CL" sz="2400" dirty="0">
                <a:solidFill>
                  <a:schemeClr val="accent1">
                    <a:lumMod val="75000"/>
                  </a:schemeClr>
                </a:solidFill>
              </a:rPr>
              <a:t>.</a:t>
            </a:r>
            <a:endParaRPr lang="es-ES_tradnl" sz="2400" dirty="0">
              <a:solidFill>
                <a:schemeClr val="accent1">
                  <a:lumMod val="75000"/>
                </a:schemeClr>
              </a:solidFill>
            </a:endParaRPr>
          </a:p>
          <a:p>
            <a:endParaRPr lang="es-ES_tradnl" sz="2400" dirty="0">
              <a:solidFill>
                <a:schemeClr val="accent1">
                  <a:lumMod val="75000"/>
                </a:schemeClr>
              </a:solidFill>
            </a:endParaRPr>
          </a:p>
        </p:txBody>
      </p:sp>
      <p:sp>
        <p:nvSpPr>
          <p:cNvPr id="4" name="Rectángulo 3">
            <a:extLst>
              <a:ext uri="{FF2B5EF4-FFF2-40B4-BE49-F238E27FC236}">
                <a16:creationId xmlns="" xmlns:a16="http://schemas.microsoft.com/office/drawing/2014/main" id="{21CCC698-E36B-441B-A207-4F185E6F6CCD}"/>
              </a:ext>
            </a:extLst>
          </p:cNvPr>
          <p:cNvSpPr/>
          <p:nvPr/>
        </p:nvSpPr>
        <p:spPr>
          <a:xfrm>
            <a:off x="1764135" y="323411"/>
            <a:ext cx="6208296" cy="523220"/>
          </a:xfrm>
          <a:prstGeom prst="rect">
            <a:avLst/>
          </a:prstGeom>
        </p:spPr>
        <p:txBody>
          <a:bodyPr wrap="square">
            <a:spAutoFit/>
          </a:bodyPr>
          <a:lstStyle/>
          <a:p>
            <a:r>
              <a:rPr lang="es-CL" sz="2800" dirty="0">
                <a:solidFill>
                  <a:schemeClr val="bg1"/>
                </a:solidFill>
              </a:rPr>
              <a:t>Desarrollo de software</a:t>
            </a:r>
            <a:endParaRPr lang="es-ES_tradnl" sz="2800" b="1" dirty="0">
              <a:solidFill>
                <a:schemeClr val="bg1"/>
              </a:solidFill>
              <a:latin typeface="Candara"/>
              <a:cs typeface="Candara"/>
            </a:endParaRPr>
          </a:p>
        </p:txBody>
      </p:sp>
    </p:spTree>
    <p:extLst>
      <p:ext uri="{BB962C8B-B14F-4D97-AF65-F5344CB8AC3E}">
        <p14:creationId xmlns:p14="http://schemas.microsoft.com/office/powerpoint/2010/main" val="19403070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type="body" idx="1"/>
          </p:nvPr>
        </p:nvSpPr>
        <p:spPr>
          <a:xfrm>
            <a:off x="294150" y="1500484"/>
            <a:ext cx="8555700" cy="5137800"/>
          </a:xfrm>
        </p:spPr>
        <p:txBody>
          <a:bodyPr>
            <a:normAutofit lnSpcReduction="10000"/>
          </a:bodyPr>
          <a:lstStyle/>
          <a:p>
            <a:pPr marL="0" indent="0" algn="just">
              <a:buNone/>
            </a:pPr>
            <a:endParaRPr lang="es-CL" sz="2400" dirty="0">
              <a:solidFill>
                <a:schemeClr val="accent1">
                  <a:lumMod val="75000"/>
                </a:schemeClr>
              </a:solidFill>
            </a:endParaRPr>
          </a:p>
          <a:p>
            <a:pPr marL="0" indent="0" algn="just">
              <a:buNone/>
            </a:pPr>
            <a:endParaRPr lang="es-CL" dirty="0">
              <a:solidFill>
                <a:schemeClr val="accent1">
                  <a:lumMod val="75000"/>
                </a:schemeClr>
              </a:solidFill>
            </a:endParaRPr>
          </a:p>
          <a:p>
            <a:pPr marL="0" indent="0" algn="just">
              <a:buNone/>
            </a:pPr>
            <a:endParaRPr lang="es-CL" sz="2400" dirty="0">
              <a:solidFill>
                <a:schemeClr val="accent1">
                  <a:lumMod val="75000"/>
                </a:schemeClr>
              </a:solidFill>
            </a:endParaRPr>
          </a:p>
          <a:p>
            <a:pPr marL="0" indent="0" algn="just">
              <a:buNone/>
            </a:pPr>
            <a:endParaRPr lang="es-CL" dirty="0">
              <a:solidFill>
                <a:schemeClr val="accent1">
                  <a:lumMod val="75000"/>
                </a:schemeClr>
              </a:solidFill>
            </a:endParaRPr>
          </a:p>
          <a:p>
            <a:pPr marL="0" indent="0" algn="just">
              <a:buNone/>
            </a:pPr>
            <a:endParaRPr lang="es-CL" sz="2400" dirty="0">
              <a:solidFill>
                <a:schemeClr val="accent1">
                  <a:lumMod val="75000"/>
                </a:schemeClr>
              </a:solidFill>
            </a:endParaRPr>
          </a:p>
          <a:p>
            <a:pPr marL="0" indent="0" algn="just">
              <a:buNone/>
            </a:pPr>
            <a:endParaRPr lang="es-CL" dirty="0">
              <a:solidFill>
                <a:schemeClr val="accent1">
                  <a:lumMod val="75000"/>
                </a:schemeClr>
              </a:solidFill>
            </a:endParaRPr>
          </a:p>
          <a:p>
            <a:pPr marL="0" indent="0" algn="just">
              <a:buNone/>
            </a:pPr>
            <a:endParaRPr lang="es-CL" sz="2400" dirty="0">
              <a:solidFill>
                <a:schemeClr val="accent1">
                  <a:lumMod val="75000"/>
                </a:schemeClr>
              </a:solidFill>
            </a:endParaRPr>
          </a:p>
          <a:p>
            <a:pPr marL="0" indent="0" algn="just">
              <a:buNone/>
            </a:pPr>
            <a:endParaRPr lang="es-CL" dirty="0">
              <a:solidFill>
                <a:schemeClr val="accent1">
                  <a:lumMod val="75000"/>
                </a:schemeClr>
              </a:solidFill>
            </a:endParaRPr>
          </a:p>
          <a:p>
            <a:pPr marL="0" indent="0" algn="just">
              <a:buNone/>
            </a:pPr>
            <a:r>
              <a:rPr lang="es-CL" sz="2400" dirty="0">
                <a:solidFill>
                  <a:schemeClr val="accent1">
                    <a:lumMod val="75000"/>
                  </a:schemeClr>
                </a:solidFill>
              </a:rPr>
              <a:t>La forma de organizar las actividades dependerá del enfoque que se quiera dar al desarrollo, en la actualidad se puede visualizar 2 grandes tendencias, las </a:t>
            </a:r>
            <a:r>
              <a:rPr lang="es-CL" sz="2400" b="1" dirty="0">
                <a:solidFill>
                  <a:schemeClr val="accent1">
                    <a:lumMod val="75000"/>
                  </a:schemeClr>
                </a:solidFill>
              </a:rPr>
              <a:t>metodologías clásicas y las metodologías ágiles.</a:t>
            </a:r>
            <a:r>
              <a:rPr lang="es-ES_tradnl" sz="2400" dirty="0">
                <a:solidFill>
                  <a:schemeClr val="accent1">
                    <a:lumMod val="75000"/>
                  </a:schemeClr>
                </a:solidFill>
              </a:rPr>
              <a:t> </a:t>
            </a:r>
          </a:p>
        </p:txBody>
      </p:sp>
      <p:pic>
        <p:nvPicPr>
          <p:cNvPr id="4" name="Imagen 3"/>
          <p:cNvPicPr/>
          <p:nvPr/>
        </p:nvPicPr>
        <p:blipFill>
          <a:blip r:embed="rId2" cstate="print">
            <a:extLst>
              <a:ext uri="{28A0092B-C50C-407E-A947-70E740481C1C}">
                <a14:useLocalDpi xmlns:a14="http://schemas.microsoft.com/office/drawing/2010/main" val="0"/>
              </a:ext>
            </a:extLst>
          </a:blip>
          <a:stretch>
            <a:fillRect/>
          </a:stretch>
        </p:blipFill>
        <p:spPr>
          <a:xfrm>
            <a:off x="2296921" y="1500484"/>
            <a:ext cx="4416350" cy="3118803"/>
          </a:xfrm>
          <a:prstGeom prst="rect">
            <a:avLst/>
          </a:prstGeom>
        </p:spPr>
      </p:pic>
      <p:sp>
        <p:nvSpPr>
          <p:cNvPr id="5" name="Rectángulo 4">
            <a:extLst>
              <a:ext uri="{FF2B5EF4-FFF2-40B4-BE49-F238E27FC236}">
                <a16:creationId xmlns="" xmlns:a16="http://schemas.microsoft.com/office/drawing/2014/main" id="{93084364-4C0F-4F0B-919B-C487B1800BF4}"/>
              </a:ext>
            </a:extLst>
          </p:cNvPr>
          <p:cNvSpPr/>
          <p:nvPr/>
        </p:nvSpPr>
        <p:spPr>
          <a:xfrm>
            <a:off x="1467852" y="219716"/>
            <a:ext cx="4687851" cy="830997"/>
          </a:xfrm>
          <a:prstGeom prst="rect">
            <a:avLst/>
          </a:prstGeom>
        </p:spPr>
        <p:txBody>
          <a:bodyPr wrap="square">
            <a:spAutoFit/>
          </a:bodyPr>
          <a:lstStyle/>
          <a:p>
            <a:pPr algn="ctr"/>
            <a:r>
              <a:rPr lang="es-CL" sz="2400" dirty="0">
                <a:solidFill>
                  <a:schemeClr val="bg1"/>
                </a:solidFill>
              </a:rPr>
              <a:t>Metodologías de Desarrollo de Software</a:t>
            </a:r>
            <a:endParaRPr lang="es-ES_tradnl" sz="2400" b="1" dirty="0">
              <a:solidFill>
                <a:schemeClr val="bg1"/>
              </a:solidFill>
              <a:latin typeface="Candara"/>
              <a:cs typeface="Candara"/>
            </a:endParaRPr>
          </a:p>
        </p:txBody>
      </p:sp>
    </p:spTree>
    <p:extLst>
      <p:ext uri="{BB962C8B-B14F-4D97-AF65-F5344CB8AC3E}">
        <p14:creationId xmlns:p14="http://schemas.microsoft.com/office/powerpoint/2010/main" val="2476884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type="body" idx="1"/>
          </p:nvPr>
        </p:nvSpPr>
        <p:spPr/>
        <p:txBody>
          <a:bodyPr>
            <a:normAutofit/>
          </a:bodyPr>
          <a:lstStyle/>
          <a:p>
            <a:pPr marL="0" indent="0" algn="just">
              <a:buNone/>
            </a:pPr>
            <a:r>
              <a:rPr lang="es-CL" sz="2400" dirty="0">
                <a:solidFill>
                  <a:schemeClr val="accent1">
                    <a:lumMod val="75000"/>
                  </a:schemeClr>
                </a:solidFill>
              </a:rPr>
              <a:t>Elegir entre una metodología bajo en enfoque tradicional o ágil dependerá de varios factores, los cuales debe analizar el ingeniero de software, por ejemplo: tamaño del producto, complejidad, grado de participación del cliente, estrategia de implantación, tiempo de entrega y otros.</a:t>
            </a:r>
            <a:endParaRPr lang="es-ES_tradnl" sz="2400" dirty="0">
              <a:solidFill>
                <a:schemeClr val="accent1">
                  <a:lumMod val="75000"/>
                </a:schemeClr>
              </a:solidFill>
            </a:endParaRPr>
          </a:p>
        </p:txBody>
      </p:sp>
      <p:pic>
        <p:nvPicPr>
          <p:cNvPr id="4" name="Imagen 3"/>
          <p:cNvPicPr/>
          <p:nvPr/>
        </p:nvPicPr>
        <p:blipFill>
          <a:blip r:embed="rId2" cstate="print">
            <a:extLst>
              <a:ext uri="{28A0092B-C50C-407E-A947-70E740481C1C}">
                <a14:useLocalDpi xmlns:a14="http://schemas.microsoft.com/office/drawing/2010/main" val="0"/>
              </a:ext>
            </a:extLst>
          </a:blip>
          <a:stretch>
            <a:fillRect/>
          </a:stretch>
        </p:blipFill>
        <p:spPr>
          <a:xfrm>
            <a:off x="1825942" y="3553616"/>
            <a:ext cx="5572797" cy="2716306"/>
          </a:xfrm>
          <a:prstGeom prst="rect">
            <a:avLst/>
          </a:prstGeom>
        </p:spPr>
      </p:pic>
      <p:sp>
        <p:nvSpPr>
          <p:cNvPr id="5" name="Rectángulo 4">
            <a:extLst>
              <a:ext uri="{FF2B5EF4-FFF2-40B4-BE49-F238E27FC236}">
                <a16:creationId xmlns="" xmlns:a16="http://schemas.microsoft.com/office/drawing/2014/main" id="{A4F2CA36-A652-4012-9521-B245237CCC72}"/>
              </a:ext>
            </a:extLst>
          </p:cNvPr>
          <p:cNvSpPr/>
          <p:nvPr/>
        </p:nvSpPr>
        <p:spPr>
          <a:xfrm>
            <a:off x="1632160" y="206296"/>
            <a:ext cx="4448129" cy="830997"/>
          </a:xfrm>
          <a:prstGeom prst="rect">
            <a:avLst/>
          </a:prstGeom>
        </p:spPr>
        <p:txBody>
          <a:bodyPr wrap="square">
            <a:spAutoFit/>
          </a:bodyPr>
          <a:lstStyle/>
          <a:p>
            <a:pPr algn="ctr"/>
            <a:r>
              <a:rPr lang="es-CL" sz="2400" dirty="0">
                <a:solidFill>
                  <a:schemeClr val="bg1"/>
                </a:solidFill>
              </a:rPr>
              <a:t>Metodologías de Desarrollo de Software</a:t>
            </a:r>
            <a:endParaRPr lang="es-ES_tradnl" sz="2400" b="1" dirty="0">
              <a:solidFill>
                <a:schemeClr val="bg1"/>
              </a:solidFill>
              <a:latin typeface="Candara"/>
              <a:cs typeface="Candara"/>
            </a:endParaRPr>
          </a:p>
        </p:txBody>
      </p:sp>
    </p:spTree>
    <p:extLst>
      <p:ext uri="{BB962C8B-B14F-4D97-AF65-F5344CB8AC3E}">
        <p14:creationId xmlns:p14="http://schemas.microsoft.com/office/powerpoint/2010/main" val="23779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3"/>
          <p:cNvSpPr txBox="1">
            <a:spLocks noGrp="1"/>
          </p:cNvSpPr>
          <p:nvPr>
            <p:ph type="title"/>
          </p:nvPr>
        </p:nvSpPr>
        <p:spPr>
          <a:xfrm>
            <a:off x="1763700" y="212725"/>
            <a:ext cx="4085700" cy="81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_tradnl" dirty="0" smtClean="0"/>
              <a:t>ASIGNATURA</a:t>
            </a:r>
            <a:endParaRPr lang="es-ES_tradnl" dirty="0"/>
          </a:p>
        </p:txBody>
      </p:sp>
      <p:graphicFrame>
        <p:nvGraphicFramePr>
          <p:cNvPr id="5" name="Tabla 4">
            <a:extLst>
              <a:ext uri="{FF2B5EF4-FFF2-40B4-BE49-F238E27FC236}">
                <a16:creationId xmlns="" xmlns:a16="http://schemas.microsoft.com/office/drawing/2014/main" id="{2BB64215-7DDF-924F-8E52-8D1CDD28A23A}"/>
              </a:ext>
            </a:extLst>
          </p:cNvPr>
          <p:cNvGraphicFramePr>
            <a:graphicFrameLocks noGrp="1"/>
          </p:cNvGraphicFramePr>
          <p:nvPr>
            <p:extLst>
              <p:ext uri="{D42A27DB-BD31-4B8C-83A1-F6EECF244321}">
                <p14:modId xmlns:p14="http://schemas.microsoft.com/office/powerpoint/2010/main" val="1966393035"/>
              </p:ext>
            </p:extLst>
          </p:nvPr>
        </p:nvGraphicFramePr>
        <p:xfrm>
          <a:off x="314325" y="1407075"/>
          <a:ext cx="8179291" cy="2652056"/>
        </p:xfrm>
        <a:graphic>
          <a:graphicData uri="http://schemas.openxmlformats.org/drawingml/2006/table">
            <a:tbl>
              <a:tblPr firstRow="1" bandRow="1">
                <a:tableStyleId>{E8034E78-7F5D-4C2E-B375-FC64B27BC917}</a:tableStyleId>
              </a:tblPr>
              <a:tblGrid>
                <a:gridCol w="1336354">
                  <a:extLst>
                    <a:ext uri="{9D8B030D-6E8A-4147-A177-3AD203B41FA5}">
                      <a16:colId xmlns="" xmlns:a16="http://schemas.microsoft.com/office/drawing/2014/main" val="397558810"/>
                    </a:ext>
                  </a:extLst>
                </a:gridCol>
                <a:gridCol w="3251259">
                  <a:extLst>
                    <a:ext uri="{9D8B030D-6E8A-4147-A177-3AD203B41FA5}">
                      <a16:colId xmlns="" xmlns:a16="http://schemas.microsoft.com/office/drawing/2014/main" val="1026627994"/>
                    </a:ext>
                  </a:extLst>
                </a:gridCol>
                <a:gridCol w="3591678">
                  <a:extLst>
                    <a:ext uri="{9D8B030D-6E8A-4147-A177-3AD203B41FA5}">
                      <a16:colId xmlns="" xmlns:a16="http://schemas.microsoft.com/office/drawing/2014/main" val="1859584217"/>
                    </a:ext>
                  </a:extLst>
                </a:gridCol>
              </a:tblGrid>
              <a:tr h="637862">
                <a:tc>
                  <a:txBody>
                    <a:bodyPr/>
                    <a:lstStyle/>
                    <a:p>
                      <a:pPr algn="ctr"/>
                      <a:r>
                        <a:rPr lang="es-ES_tradnl" sz="1600" b="1" dirty="0">
                          <a:latin typeface="+mn-lt"/>
                          <a:ea typeface="Roboto" panose="02000000000000000000" pitchFamily="2" charset="0"/>
                        </a:rPr>
                        <a:t>Experiencia</a:t>
                      </a:r>
                    </a:p>
                  </a:txBody>
                  <a:tcPr anchor="ctr"/>
                </a:tc>
                <a:tc>
                  <a:txBody>
                    <a:bodyPr/>
                    <a:lstStyle/>
                    <a:p>
                      <a:pPr algn="ctr"/>
                      <a:r>
                        <a:rPr lang="es-ES_tradnl" sz="1600" b="1" dirty="0">
                          <a:latin typeface="+mn-lt"/>
                          <a:ea typeface="Roboto" panose="02000000000000000000" pitchFamily="2" charset="0"/>
                        </a:rPr>
                        <a:t>Nombre</a:t>
                      </a:r>
                    </a:p>
                  </a:txBody>
                  <a:tcPr anchor="ctr"/>
                </a:tc>
                <a:tc>
                  <a:txBody>
                    <a:bodyPr/>
                    <a:lstStyle/>
                    <a:p>
                      <a:pPr algn="ctr"/>
                      <a:r>
                        <a:rPr lang="es-ES_tradnl" sz="1600" b="1" dirty="0">
                          <a:latin typeface="+mn-lt"/>
                          <a:ea typeface="Roboto" panose="02000000000000000000" pitchFamily="2" charset="0"/>
                        </a:rPr>
                        <a:t>Competencia asociada</a:t>
                      </a:r>
                    </a:p>
                  </a:txBody>
                  <a:tcPr anchor="ctr"/>
                </a:tc>
                <a:extLst>
                  <a:ext uri="{0D108BD9-81ED-4DB2-BD59-A6C34878D82A}">
                    <a16:rowId xmlns="" xmlns:a16="http://schemas.microsoft.com/office/drawing/2014/main" val="920966358"/>
                  </a:ext>
                </a:extLst>
              </a:tr>
              <a:tr h="547434">
                <a:tc>
                  <a:txBody>
                    <a:bodyPr/>
                    <a:lstStyle/>
                    <a:p>
                      <a:pPr algn="ctr"/>
                      <a:r>
                        <a:rPr lang="es-ES_tradnl" sz="1600" b="0" dirty="0">
                          <a:solidFill>
                            <a:schemeClr val="tx1"/>
                          </a:solidFill>
                          <a:latin typeface="+mn-lt"/>
                          <a:ea typeface="Roboto" panose="02000000000000000000" pitchFamily="2" charset="0"/>
                        </a:rPr>
                        <a:t>Nº 1</a:t>
                      </a:r>
                    </a:p>
                  </a:txBody>
                  <a:tcPr anchor="ctr">
                    <a:lnB w="12700" cap="flat" cmpd="sng" algn="ctr">
                      <a:solidFill>
                        <a:schemeClr val="tx1"/>
                      </a:solidFill>
                      <a:prstDash val="solid"/>
                      <a:round/>
                      <a:headEnd type="none" w="med" len="med"/>
                      <a:tailEnd type="none" w="med" len="med"/>
                    </a:lnB>
                    <a:noFill/>
                  </a:tcPr>
                </a:tc>
                <a:tc>
                  <a:txBody>
                    <a:bodyPr/>
                    <a:lstStyle/>
                    <a:p>
                      <a:pPr algn="l"/>
                      <a:r>
                        <a:rPr lang="es-CL" sz="1600" b="0" dirty="0">
                          <a:solidFill>
                            <a:schemeClr val="tx1"/>
                          </a:solidFill>
                          <a:latin typeface="+mn-lt"/>
                          <a:ea typeface="Roboto" panose="02000000000000000000" pitchFamily="2" charset="0"/>
                        </a:rPr>
                        <a:t>Definiendo el ciclo de desarrollo del SW</a:t>
                      </a:r>
                      <a:endParaRPr lang="es-ES_tradnl" sz="1600" b="0" dirty="0">
                        <a:solidFill>
                          <a:schemeClr val="tx1"/>
                        </a:solidFill>
                        <a:latin typeface="+mn-lt"/>
                        <a:ea typeface="Roboto" panose="02000000000000000000" pitchFamily="2" charset="0"/>
                      </a:endParaRPr>
                    </a:p>
                  </a:txBody>
                  <a:tcPr anchor="ctr">
                    <a:lnB w="12700" cap="flat" cmpd="sng" algn="ctr">
                      <a:solidFill>
                        <a:schemeClr val="tx1"/>
                      </a:solidFill>
                      <a:prstDash val="solid"/>
                      <a:round/>
                      <a:headEnd type="none" w="med" len="med"/>
                      <a:tailEnd type="none" w="med" len="med"/>
                    </a:lnB>
                    <a:noFill/>
                  </a:tcPr>
                </a:tc>
                <a:tc rowSpan="2">
                  <a:txBody>
                    <a:bodyPr/>
                    <a:lstStyle/>
                    <a:p>
                      <a:pPr algn="ctr">
                        <a:lnSpc>
                          <a:spcPct val="107000"/>
                        </a:lnSpc>
                        <a:spcAft>
                          <a:spcPts val="800"/>
                        </a:spcAft>
                      </a:pPr>
                      <a:r>
                        <a:rPr lang="es-CL" sz="1400" b="0" i="0" u="none" strike="noStrike" cap="none" dirty="0">
                          <a:solidFill>
                            <a:schemeClr val="tx1"/>
                          </a:solidFill>
                          <a:effectLst/>
                          <a:latin typeface="+mn-lt"/>
                          <a:ea typeface="+mn-ea"/>
                          <a:cs typeface="+mn-cs"/>
                          <a:sym typeface="Arial"/>
                        </a:rPr>
                        <a:t>Evalúa el proceso del ciclo de vida del SW para su desarrollo con el fin de asegurar el logro de los objetivos de acuerdo a los estándares de la industria.</a:t>
                      </a:r>
                    </a:p>
                  </a:txBody>
                  <a:tcPr anchor="ctr">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326720778"/>
                  </a:ext>
                </a:extLst>
              </a:tr>
              <a:tr h="490194">
                <a:tc>
                  <a:txBody>
                    <a:bodyPr/>
                    <a:lstStyle/>
                    <a:p>
                      <a:pPr algn="ctr"/>
                      <a:r>
                        <a:rPr lang="es-ES_tradnl" sz="1600" b="0" dirty="0">
                          <a:solidFill>
                            <a:schemeClr val="tx1"/>
                          </a:solidFill>
                          <a:latin typeface="+mn-lt"/>
                          <a:ea typeface="Roboto" panose="02000000000000000000" pitchFamily="2" charset="0"/>
                        </a:rPr>
                        <a:t>Nº 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s-ES_tradnl" sz="1600" b="0" dirty="0">
                          <a:solidFill>
                            <a:schemeClr val="tx1"/>
                          </a:solidFill>
                          <a:latin typeface="+mn-lt"/>
                          <a:ea typeface="Roboto" panose="02000000000000000000" pitchFamily="2" charset="0"/>
                        </a:rPr>
                        <a:t>Diseñando nuestro SW</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l"/>
                      <a:endParaRPr lang="es-ES_tradnl" sz="1600" dirty="0">
                        <a:solidFill>
                          <a:schemeClr val="tx1"/>
                        </a:solidFill>
                        <a:latin typeface="Roboto" panose="02000000000000000000" pitchFamily="2" charset="0"/>
                        <a:ea typeface="Roboto" panose="02000000000000000000" pitchFamily="2"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2106998259"/>
                  </a:ext>
                </a:extLst>
              </a:tr>
              <a:tr h="471340">
                <a:tc>
                  <a:txBody>
                    <a:bodyPr/>
                    <a:lstStyle/>
                    <a:p>
                      <a:pPr algn="ctr"/>
                      <a:r>
                        <a:rPr lang="es-ES_tradnl" sz="1600" b="0" dirty="0">
                          <a:solidFill>
                            <a:schemeClr val="tx1"/>
                          </a:solidFill>
                          <a:latin typeface="+mn-lt"/>
                          <a:ea typeface="Roboto" panose="02000000000000000000" pitchFamily="2" charset="0"/>
                        </a:rPr>
                        <a:t>Nº 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s-ES" sz="1600" b="0" i="0" u="none" strike="noStrike" cap="none" dirty="0">
                          <a:solidFill>
                            <a:schemeClr val="tx1"/>
                          </a:solidFill>
                          <a:latin typeface="+mn-lt"/>
                          <a:ea typeface="+mn-ea"/>
                          <a:cs typeface="+mn-cs"/>
                          <a:sym typeface="Arial"/>
                        </a:rPr>
                        <a:t>Desarrollando nuestro SW</a:t>
                      </a:r>
                      <a:r>
                        <a:rPr lang="es-ES_tradnl" sz="1600" b="0" i="0" u="none" strike="noStrike" cap="none" dirty="0">
                          <a:solidFill>
                            <a:schemeClr val="tx1"/>
                          </a:solidFill>
                          <a:latin typeface="+mn-lt"/>
                          <a:ea typeface="Roboto" panose="02000000000000000000" pitchFamily="2" charset="0"/>
                          <a:cs typeface="+mn-cs"/>
                          <a:sym typeface="Arial"/>
                        </a:rPr>
                        <a:t> </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s-CL" sz="1400" b="0" i="0" u="none" strike="noStrike" cap="none" dirty="0">
                          <a:solidFill>
                            <a:schemeClr val="tx1"/>
                          </a:solidFill>
                          <a:effectLst/>
                          <a:latin typeface="+mn-lt"/>
                          <a:ea typeface="+mn-ea"/>
                          <a:cs typeface="+mn-cs"/>
                          <a:sym typeface="Arial"/>
                        </a:rPr>
                        <a:t>Desarrolla un software según los elementos de modelado de acuerdo a su planificación y en base a estándares de la industria. (N3)</a:t>
                      </a:r>
                      <a:endParaRPr lang="es-ES_tradnl" sz="1400" b="0" dirty="0">
                        <a:solidFill>
                          <a:schemeClr val="tx1"/>
                        </a:solidFill>
                        <a:latin typeface="+mn-lt"/>
                        <a:ea typeface="Roboto" panose="02000000000000000000" pitchFamily="2"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419729800"/>
                  </a:ext>
                </a:extLst>
              </a:tr>
              <a:tr h="424206">
                <a:tc>
                  <a:txBody>
                    <a:bodyPr/>
                    <a:lstStyle/>
                    <a:p>
                      <a:pPr algn="ctr"/>
                      <a:r>
                        <a:rPr lang="es-ES_tradnl" sz="1600" b="0" dirty="0">
                          <a:solidFill>
                            <a:schemeClr val="tx1"/>
                          </a:solidFill>
                          <a:latin typeface="+mn-lt"/>
                          <a:ea typeface="Roboto" panose="02000000000000000000" pitchFamily="2" charset="0"/>
                        </a:rPr>
                        <a:t>Nº 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s-ES" sz="1600" b="0" i="0" u="none" strike="noStrike" cap="none" dirty="0">
                          <a:solidFill>
                            <a:schemeClr val="tx1"/>
                          </a:solidFill>
                          <a:latin typeface="+mn-lt"/>
                          <a:ea typeface="+mn-ea"/>
                          <a:cs typeface="+mn-cs"/>
                          <a:sym typeface="Arial"/>
                        </a:rPr>
                        <a:t>Entregando nuestro SW</a:t>
                      </a:r>
                      <a:endParaRPr lang="es-ES_tradnl" sz="1600" b="0" i="0" u="none" strike="noStrike" cap="none" dirty="0">
                        <a:solidFill>
                          <a:schemeClr val="tx1"/>
                        </a:solidFill>
                        <a:latin typeface="+mn-lt"/>
                        <a:ea typeface="+mn-ea"/>
                        <a:cs typeface="+mn-cs"/>
                        <a:sym typeface="Aria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es-ES_tradnl" sz="1400" b="0" dirty="0">
                        <a:solidFill>
                          <a:schemeClr val="tx1"/>
                        </a:solidFill>
                        <a:latin typeface="+mn-lt"/>
                        <a:ea typeface="Roboto" panose="02000000000000000000" pitchFamily="2"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3139375819"/>
                  </a:ext>
                </a:extLst>
              </a:tr>
            </a:tbl>
          </a:graphicData>
        </a:graphic>
      </p:graphicFrame>
    </p:spTree>
    <p:extLst>
      <p:ext uri="{BB962C8B-B14F-4D97-AF65-F5344CB8AC3E}">
        <p14:creationId xmlns:p14="http://schemas.microsoft.com/office/powerpoint/2010/main" val="10928866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type="body" idx="1"/>
          </p:nvPr>
        </p:nvSpPr>
        <p:spPr/>
        <p:txBody>
          <a:bodyPr>
            <a:normAutofit/>
          </a:bodyPr>
          <a:lstStyle/>
          <a:p>
            <a:pPr marL="0" indent="0" algn="just">
              <a:buNone/>
            </a:pPr>
            <a:r>
              <a:rPr lang="es-CL" sz="2400" dirty="0">
                <a:solidFill>
                  <a:schemeClr val="accent1">
                    <a:lumMod val="75000"/>
                  </a:schemeClr>
                </a:solidFill>
              </a:rPr>
              <a:t>En proyectos grandes y de alta complejidad se suele optar por una metodología que adicione actividades para gestión de riesgos.</a:t>
            </a:r>
            <a:r>
              <a:rPr lang="es-ES_tradnl" sz="2400" dirty="0">
                <a:solidFill>
                  <a:schemeClr val="accent1">
                    <a:lumMod val="75000"/>
                  </a:schemeClr>
                </a:solidFill>
              </a:rPr>
              <a:t> </a:t>
            </a:r>
          </a:p>
        </p:txBody>
      </p:sp>
      <p:pic>
        <p:nvPicPr>
          <p:cNvPr id="4" name="Imagen 3"/>
          <p:cNvPicPr/>
          <p:nvPr/>
        </p:nvPicPr>
        <p:blipFill>
          <a:blip r:embed="rId2" cstate="print">
            <a:extLst>
              <a:ext uri="{28A0092B-C50C-407E-A947-70E740481C1C}">
                <a14:useLocalDpi xmlns:a14="http://schemas.microsoft.com/office/drawing/2010/main" val="0"/>
              </a:ext>
            </a:extLst>
          </a:blip>
          <a:stretch>
            <a:fillRect/>
          </a:stretch>
        </p:blipFill>
        <p:spPr>
          <a:xfrm>
            <a:off x="2367093" y="2716305"/>
            <a:ext cx="4709330" cy="3576919"/>
          </a:xfrm>
          <a:prstGeom prst="rect">
            <a:avLst/>
          </a:prstGeom>
        </p:spPr>
      </p:pic>
      <p:sp>
        <p:nvSpPr>
          <p:cNvPr id="5" name="Rectángulo 4">
            <a:extLst>
              <a:ext uri="{FF2B5EF4-FFF2-40B4-BE49-F238E27FC236}">
                <a16:creationId xmlns="" xmlns:a16="http://schemas.microsoft.com/office/drawing/2014/main" id="{96B92649-527D-4581-ADD6-63C88249F03E}"/>
              </a:ext>
            </a:extLst>
          </p:cNvPr>
          <p:cNvSpPr/>
          <p:nvPr/>
        </p:nvSpPr>
        <p:spPr>
          <a:xfrm>
            <a:off x="1735854" y="194336"/>
            <a:ext cx="4325581" cy="830997"/>
          </a:xfrm>
          <a:prstGeom prst="rect">
            <a:avLst/>
          </a:prstGeom>
        </p:spPr>
        <p:txBody>
          <a:bodyPr wrap="square">
            <a:spAutoFit/>
          </a:bodyPr>
          <a:lstStyle/>
          <a:p>
            <a:pPr algn="ctr"/>
            <a:r>
              <a:rPr lang="es-CL" sz="2400" dirty="0">
                <a:solidFill>
                  <a:schemeClr val="bg1"/>
                </a:solidFill>
              </a:rPr>
              <a:t>Metodologías de Desarrollo de Software</a:t>
            </a:r>
            <a:endParaRPr lang="es-ES_tradnl" sz="2400" b="1" dirty="0">
              <a:solidFill>
                <a:schemeClr val="bg1"/>
              </a:solidFill>
              <a:latin typeface="Candara"/>
              <a:cs typeface="Candara"/>
            </a:endParaRPr>
          </a:p>
        </p:txBody>
      </p:sp>
    </p:spTree>
    <p:extLst>
      <p:ext uri="{BB962C8B-B14F-4D97-AF65-F5344CB8AC3E}">
        <p14:creationId xmlns:p14="http://schemas.microsoft.com/office/powerpoint/2010/main" val="445073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type="body" idx="1"/>
          </p:nvPr>
        </p:nvSpPr>
        <p:spPr>
          <a:xfrm>
            <a:off x="5788058" y="1982171"/>
            <a:ext cx="3061792" cy="3595076"/>
          </a:xfrm>
        </p:spPr>
        <p:txBody>
          <a:bodyPr>
            <a:normAutofit/>
          </a:bodyPr>
          <a:lstStyle/>
          <a:p>
            <a:pPr marL="0" indent="0" algn="just">
              <a:buNone/>
            </a:pPr>
            <a:r>
              <a:rPr lang="es-CL" sz="2400" dirty="0">
                <a:solidFill>
                  <a:schemeClr val="accent1">
                    <a:lumMod val="75000"/>
                  </a:schemeClr>
                </a:solidFill>
              </a:rPr>
              <a:t>En proyectos con alta participación del cliente, se podría pensar en metodologías de enfoque ágil, ya que estas consideran al cliente como un participante activo del proyecto. </a:t>
            </a:r>
            <a:endParaRPr lang="es-ES_tradnl" sz="2400" dirty="0">
              <a:solidFill>
                <a:schemeClr val="accent1">
                  <a:lumMod val="75000"/>
                </a:schemeClr>
              </a:solidFill>
            </a:endParaRPr>
          </a:p>
        </p:txBody>
      </p:sp>
      <p:pic>
        <p:nvPicPr>
          <p:cNvPr id="4" name="Imagen 3"/>
          <p:cNvPicPr/>
          <p:nvPr/>
        </p:nvPicPr>
        <p:blipFill>
          <a:blip r:embed="rId2" cstate="print">
            <a:extLst>
              <a:ext uri="{28A0092B-C50C-407E-A947-70E740481C1C}">
                <a14:useLocalDpi xmlns:a14="http://schemas.microsoft.com/office/drawing/2010/main" val="0"/>
              </a:ext>
            </a:extLst>
          </a:blip>
          <a:stretch>
            <a:fillRect/>
          </a:stretch>
        </p:blipFill>
        <p:spPr>
          <a:xfrm>
            <a:off x="570044" y="1873509"/>
            <a:ext cx="4820588" cy="3595076"/>
          </a:xfrm>
          <a:prstGeom prst="rect">
            <a:avLst/>
          </a:prstGeom>
        </p:spPr>
      </p:pic>
      <p:sp>
        <p:nvSpPr>
          <p:cNvPr id="5" name="Rectángulo 4">
            <a:extLst>
              <a:ext uri="{FF2B5EF4-FFF2-40B4-BE49-F238E27FC236}">
                <a16:creationId xmlns="" xmlns:a16="http://schemas.microsoft.com/office/drawing/2014/main" id="{AE62BDA0-B47D-4B4A-B1A9-B11EE1F600FA}"/>
              </a:ext>
            </a:extLst>
          </p:cNvPr>
          <p:cNvSpPr/>
          <p:nvPr/>
        </p:nvSpPr>
        <p:spPr>
          <a:xfrm>
            <a:off x="1602558" y="219716"/>
            <a:ext cx="4336330" cy="830997"/>
          </a:xfrm>
          <a:prstGeom prst="rect">
            <a:avLst/>
          </a:prstGeom>
        </p:spPr>
        <p:txBody>
          <a:bodyPr wrap="square">
            <a:spAutoFit/>
          </a:bodyPr>
          <a:lstStyle/>
          <a:p>
            <a:pPr algn="ctr"/>
            <a:r>
              <a:rPr lang="es-CL" sz="2400" dirty="0">
                <a:solidFill>
                  <a:schemeClr val="bg1"/>
                </a:solidFill>
              </a:rPr>
              <a:t>Metodologías de Desarrollo de Software</a:t>
            </a:r>
            <a:endParaRPr lang="es-ES_tradnl" sz="2400" b="1" dirty="0">
              <a:solidFill>
                <a:schemeClr val="bg1"/>
              </a:solidFill>
              <a:latin typeface="Candara"/>
              <a:cs typeface="Candara"/>
            </a:endParaRPr>
          </a:p>
        </p:txBody>
      </p:sp>
    </p:spTree>
    <p:extLst>
      <p:ext uri="{BB962C8B-B14F-4D97-AF65-F5344CB8AC3E}">
        <p14:creationId xmlns:p14="http://schemas.microsoft.com/office/powerpoint/2010/main" val="20606476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type="body" idx="1"/>
          </p:nvPr>
        </p:nvSpPr>
        <p:spPr/>
        <p:txBody>
          <a:bodyPr>
            <a:normAutofit/>
          </a:bodyPr>
          <a:lstStyle/>
          <a:p>
            <a:pPr marL="0" indent="0" algn="just">
              <a:buNone/>
            </a:pPr>
            <a:r>
              <a:rPr lang="es-CL" sz="2400" dirty="0">
                <a:solidFill>
                  <a:schemeClr val="accent1">
                    <a:lumMod val="75000"/>
                  </a:schemeClr>
                </a:solidFill>
              </a:rPr>
              <a:t>En proyectos de mediana o baja complejidad con alta participación del cliente se podría preferir una metodología ágil extrema.</a:t>
            </a:r>
            <a:endParaRPr lang="es-ES_tradnl" sz="2400" dirty="0">
              <a:solidFill>
                <a:schemeClr val="accent1">
                  <a:lumMod val="75000"/>
                </a:schemeClr>
              </a:solidFill>
            </a:endParaRPr>
          </a:p>
        </p:txBody>
      </p:sp>
      <p:pic>
        <p:nvPicPr>
          <p:cNvPr id="4" name="Imagen 3"/>
          <p:cNvPicPr/>
          <p:nvPr/>
        </p:nvPicPr>
        <p:blipFill>
          <a:blip r:embed="rId2" cstate="print">
            <a:extLst>
              <a:ext uri="{28A0092B-C50C-407E-A947-70E740481C1C}">
                <a14:useLocalDpi xmlns:a14="http://schemas.microsoft.com/office/drawing/2010/main" val="0"/>
              </a:ext>
            </a:extLst>
          </a:blip>
          <a:stretch>
            <a:fillRect/>
          </a:stretch>
        </p:blipFill>
        <p:spPr>
          <a:xfrm>
            <a:off x="2192282" y="2339788"/>
            <a:ext cx="4884141" cy="3872753"/>
          </a:xfrm>
          <a:prstGeom prst="rect">
            <a:avLst/>
          </a:prstGeom>
        </p:spPr>
      </p:pic>
      <p:sp>
        <p:nvSpPr>
          <p:cNvPr id="5" name="Rectángulo 4">
            <a:extLst>
              <a:ext uri="{FF2B5EF4-FFF2-40B4-BE49-F238E27FC236}">
                <a16:creationId xmlns="" xmlns:a16="http://schemas.microsoft.com/office/drawing/2014/main" id="{CD5B0D96-8C3F-4CB2-BB07-A2154EC40EE1}"/>
              </a:ext>
            </a:extLst>
          </p:cNvPr>
          <p:cNvSpPr/>
          <p:nvPr/>
        </p:nvSpPr>
        <p:spPr>
          <a:xfrm>
            <a:off x="1943244" y="229960"/>
            <a:ext cx="3646851" cy="830997"/>
          </a:xfrm>
          <a:prstGeom prst="rect">
            <a:avLst/>
          </a:prstGeom>
        </p:spPr>
        <p:txBody>
          <a:bodyPr wrap="square">
            <a:spAutoFit/>
          </a:bodyPr>
          <a:lstStyle/>
          <a:p>
            <a:pPr algn="ctr"/>
            <a:r>
              <a:rPr lang="es-CL" sz="2400" dirty="0">
                <a:solidFill>
                  <a:schemeClr val="bg1"/>
                </a:solidFill>
              </a:rPr>
              <a:t>Metodologías de Desarrollo de Software</a:t>
            </a:r>
            <a:endParaRPr lang="es-ES_tradnl" sz="2400" b="1" dirty="0">
              <a:solidFill>
                <a:schemeClr val="bg1"/>
              </a:solidFill>
              <a:latin typeface="Candara"/>
              <a:cs typeface="Candara"/>
            </a:endParaRPr>
          </a:p>
        </p:txBody>
      </p:sp>
    </p:spTree>
    <p:extLst>
      <p:ext uri="{BB962C8B-B14F-4D97-AF65-F5344CB8AC3E}">
        <p14:creationId xmlns:p14="http://schemas.microsoft.com/office/powerpoint/2010/main" val="9343173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type="body" idx="1"/>
          </p:nvPr>
        </p:nvSpPr>
        <p:spPr>
          <a:xfrm>
            <a:off x="294150" y="2170707"/>
            <a:ext cx="4193009" cy="2693524"/>
          </a:xfrm>
        </p:spPr>
        <p:txBody>
          <a:bodyPr>
            <a:normAutofit/>
          </a:bodyPr>
          <a:lstStyle/>
          <a:p>
            <a:pPr marL="0" indent="0" algn="just">
              <a:buNone/>
            </a:pPr>
            <a:r>
              <a:rPr lang="es-CL" sz="2400" dirty="0">
                <a:solidFill>
                  <a:schemeClr val="accent1">
                    <a:lumMod val="75000"/>
                  </a:schemeClr>
                </a:solidFill>
              </a:rPr>
              <a:t>No existe una receta única para seleccionar la metodología exacta, esto se logra en la medida en que se conoce cada metodología y se va acumulando experiencia de éxito o fracaso de ellas. </a:t>
            </a:r>
            <a:endParaRPr lang="es-ES_tradnl" sz="2400" dirty="0">
              <a:solidFill>
                <a:schemeClr val="accent1">
                  <a:lumMod val="75000"/>
                </a:schemeClr>
              </a:solidFill>
            </a:endParaRPr>
          </a:p>
        </p:txBody>
      </p:sp>
      <p:pic>
        <p:nvPicPr>
          <p:cNvPr id="4" name="Imagen 3"/>
          <p:cNvPicPr/>
          <p:nvPr/>
        </p:nvPicPr>
        <p:blipFill>
          <a:blip r:embed="rId2" cstate="print">
            <a:extLst>
              <a:ext uri="{28A0092B-C50C-407E-A947-70E740481C1C}">
                <a14:useLocalDpi xmlns:a14="http://schemas.microsoft.com/office/drawing/2010/main" val="0"/>
              </a:ext>
            </a:extLst>
          </a:blip>
          <a:stretch>
            <a:fillRect/>
          </a:stretch>
        </p:blipFill>
        <p:spPr>
          <a:xfrm>
            <a:off x="4410636" y="1986630"/>
            <a:ext cx="4034117" cy="3257719"/>
          </a:xfrm>
          <a:prstGeom prst="rect">
            <a:avLst/>
          </a:prstGeom>
        </p:spPr>
      </p:pic>
      <p:sp>
        <p:nvSpPr>
          <p:cNvPr id="6" name="Rectángulo 5">
            <a:extLst>
              <a:ext uri="{FF2B5EF4-FFF2-40B4-BE49-F238E27FC236}">
                <a16:creationId xmlns="" xmlns:a16="http://schemas.microsoft.com/office/drawing/2014/main" id="{F53CF257-9EA8-4F9D-AA76-1C9CA2878513}"/>
              </a:ext>
            </a:extLst>
          </p:cNvPr>
          <p:cNvSpPr/>
          <p:nvPr/>
        </p:nvSpPr>
        <p:spPr>
          <a:xfrm>
            <a:off x="1555423" y="238570"/>
            <a:ext cx="4402317" cy="707886"/>
          </a:xfrm>
          <a:prstGeom prst="rect">
            <a:avLst/>
          </a:prstGeom>
        </p:spPr>
        <p:txBody>
          <a:bodyPr wrap="square">
            <a:spAutoFit/>
          </a:bodyPr>
          <a:lstStyle/>
          <a:p>
            <a:pPr algn="ctr"/>
            <a:r>
              <a:rPr lang="es-CL" sz="2000" dirty="0">
                <a:solidFill>
                  <a:schemeClr val="bg1"/>
                </a:solidFill>
              </a:rPr>
              <a:t>¿Cuál es la receta para elegir una metodología?</a:t>
            </a:r>
            <a:endParaRPr lang="es-ES_tradnl" sz="2000" b="1" dirty="0">
              <a:solidFill>
                <a:schemeClr val="bg1"/>
              </a:solidFill>
              <a:latin typeface="Candara"/>
              <a:cs typeface="Candara"/>
            </a:endParaRPr>
          </a:p>
        </p:txBody>
      </p:sp>
    </p:spTree>
    <p:extLst>
      <p:ext uri="{BB962C8B-B14F-4D97-AF65-F5344CB8AC3E}">
        <p14:creationId xmlns:p14="http://schemas.microsoft.com/office/powerpoint/2010/main" val="19223073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type="body" idx="1"/>
          </p:nvPr>
        </p:nvSpPr>
        <p:spPr>
          <a:xfrm>
            <a:off x="294150" y="1218600"/>
            <a:ext cx="8555700" cy="3692765"/>
          </a:xfrm>
        </p:spPr>
        <p:txBody>
          <a:bodyPr>
            <a:normAutofit/>
          </a:bodyPr>
          <a:lstStyle/>
          <a:p>
            <a:pPr marL="0" indent="0">
              <a:buNone/>
            </a:pPr>
            <a:r>
              <a:rPr lang="es-CL" sz="2000" b="1" i="1" dirty="0">
                <a:solidFill>
                  <a:schemeClr val="accent1">
                    <a:lumMod val="75000"/>
                  </a:schemeClr>
                </a:solidFill>
              </a:rPr>
              <a:t>La Metodología Cascada:</a:t>
            </a:r>
          </a:p>
          <a:p>
            <a:pPr algn="just"/>
            <a:r>
              <a:rPr lang="es-CL" sz="2000" dirty="0">
                <a:solidFill>
                  <a:schemeClr val="accent1">
                    <a:lumMod val="75000"/>
                  </a:schemeClr>
                </a:solidFill>
              </a:rPr>
              <a:t>Define actividades en </a:t>
            </a:r>
            <a:r>
              <a:rPr lang="es-CL" sz="2000" b="1" dirty="0">
                <a:solidFill>
                  <a:schemeClr val="accent1">
                    <a:lumMod val="75000"/>
                  </a:schemeClr>
                </a:solidFill>
              </a:rPr>
              <a:t>forma secuencial (mayor rigidez)</a:t>
            </a:r>
          </a:p>
          <a:p>
            <a:pPr algn="just"/>
            <a:r>
              <a:rPr lang="es-CL" sz="2000" dirty="0">
                <a:solidFill>
                  <a:schemeClr val="accent1">
                    <a:lumMod val="75000"/>
                  </a:schemeClr>
                </a:solidFill>
              </a:rPr>
              <a:t>Se debe conocer con exactitud la informaci</a:t>
            </a:r>
            <a:r>
              <a:rPr lang="es-ES" sz="2000" dirty="0" err="1">
                <a:solidFill>
                  <a:schemeClr val="accent1">
                    <a:lumMod val="75000"/>
                  </a:schemeClr>
                </a:solidFill>
              </a:rPr>
              <a:t>ón</a:t>
            </a:r>
            <a:r>
              <a:rPr lang="es-ES" sz="2000" dirty="0">
                <a:solidFill>
                  <a:schemeClr val="accent1">
                    <a:lumMod val="75000"/>
                  </a:schemeClr>
                </a:solidFill>
              </a:rPr>
              <a:t> que maneja cada etapa.</a:t>
            </a:r>
          </a:p>
          <a:p>
            <a:pPr algn="just"/>
            <a:r>
              <a:rPr lang="es-ES" sz="2000" dirty="0">
                <a:solidFill>
                  <a:schemeClr val="accent1">
                    <a:lumMod val="75000"/>
                  </a:schemeClr>
                </a:solidFill>
              </a:rPr>
              <a:t>En la etapa de construcción e implementación se obtiene un producto visible.</a:t>
            </a:r>
          </a:p>
          <a:p>
            <a:pPr algn="just"/>
            <a:r>
              <a:rPr lang="es-CL" sz="2000" dirty="0">
                <a:solidFill>
                  <a:schemeClr val="accent1">
                    <a:lumMod val="75000"/>
                  </a:schemeClr>
                </a:solidFill>
              </a:rPr>
              <a:t>Se utiliza con muy baja frecuencia ya que en la actualidad los requerimientos pueden cambiar en cualquier etapa del desarrollo.</a:t>
            </a:r>
            <a:endParaRPr lang="es-CL" sz="2000" b="1" dirty="0">
              <a:solidFill>
                <a:schemeClr val="accent1">
                  <a:lumMod val="75000"/>
                </a:schemeClr>
              </a:solidFill>
            </a:endParaRPr>
          </a:p>
          <a:p>
            <a:pPr marL="0" indent="0">
              <a:buNone/>
            </a:pPr>
            <a:endParaRPr lang="es-CL" sz="2000" b="1" dirty="0">
              <a:solidFill>
                <a:schemeClr val="accent1">
                  <a:lumMod val="75000"/>
                </a:schemeClr>
              </a:solidFill>
            </a:endParaRPr>
          </a:p>
          <a:p>
            <a:pPr marL="0" indent="0">
              <a:buNone/>
            </a:pPr>
            <a:endParaRPr lang="es-ES_tradnl" sz="2000" dirty="0">
              <a:solidFill>
                <a:schemeClr val="accent1">
                  <a:lumMod val="75000"/>
                </a:schemeClr>
              </a:solidFill>
            </a:endParaRPr>
          </a:p>
        </p:txBody>
      </p:sp>
      <p:pic>
        <p:nvPicPr>
          <p:cNvPr id="4" name="Imagen 3"/>
          <p:cNvPicPr/>
          <p:nvPr/>
        </p:nvPicPr>
        <p:blipFill>
          <a:blip r:embed="rId3">
            <a:extLst>
              <a:ext uri="{28A0092B-C50C-407E-A947-70E740481C1C}">
                <a14:useLocalDpi xmlns:a14="http://schemas.microsoft.com/office/drawing/2010/main" val="0"/>
              </a:ext>
            </a:extLst>
          </a:blip>
          <a:stretch>
            <a:fillRect/>
          </a:stretch>
        </p:blipFill>
        <p:spPr>
          <a:xfrm>
            <a:off x="2448192" y="3983922"/>
            <a:ext cx="3811206" cy="2501719"/>
          </a:xfrm>
          <a:prstGeom prst="rect">
            <a:avLst/>
          </a:prstGeom>
        </p:spPr>
      </p:pic>
      <p:sp>
        <p:nvSpPr>
          <p:cNvPr id="6" name="Rectángulo 5">
            <a:extLst>
              <a:ext uri="{FF2B5EF4-FFF2-40B4-BE49-F238E27FC236}">
                <a16:creationId xmlns="" xmlns:a16="http://schemas.microsoft.com/office/drawing/2014/main" id="{6F144D2C-2785-4EBF-987D-D43CFEA8918E}"/>
              </a:ext>
            </a:extLst>
          </p:cNvPr>
          <p:cNvSpPr/>
          <p:nvPr/>
        </p:nvSpPr>
        <p:spPr>
          <a:xfrm>
            <a:off x="1908519" y="287628"/>
            <a:ext cx="6208296" cy="523220"/>
          </a:xfrm>
          <a:prstGeom prst="rect">
            <a:avLst/>
          </a:prstGeom>
        </p:spPr>
        <p:txBody>
          <a:bodyPr wrap="square">
            <a:spAutoFit/>
          </a:bodyPr>
          <a:lstStyle/>
          <a:p>
            <a:r>
              <a:rPr lang="es-CL" sz="2800" dirty="0">
                <a:solidFill>
                  <a:schemeClr val="bg1"/>
                </a:solidFill>
              </a:rPr>
              <a:t>Metodología Cascada</a:t>
            </a:r>
            <a:endParaRPr lang="es-ES_tradnl" sz="2800" b="1" dirty="0">
              <a:solidFill>
                <a:schemeClr val="bg1"/>
              </a:solidFill>
              <a:latin typeface="Candara"/>
              <a:cs typeface="Candara"/>
            </a:endParaRPr>
          </a:p>
        </p:txBody>
      </p:sp>
    </p:spTree>
    <p:extLst>
      <p:ext uri="{BB962C8B-B14F-4D97-AF65-F5344CB8AC3E}">
        <p14:creationId xmlns:p14="http://schemas.microsoft.com/office/powerpoint/2010/main" val="10450380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type="body" idx="1"/>
          </p:nvPr>
        </p:nvSpPr>
        <p:spPr>
          <a:xfrm>
            <a:off x="294150" y="1218600"/>
            <a:ext cx="8555700" cy="3269424"/>
          </a:xfrm>
        </p:spPr>
        <p:txBody>
          <a:bodyPr>
            <a:normAutofit/>
          </a:bodyPr>
          <a:lstStyle/>
          <a:p>
            <a:pPr marL="0" indent="0" algn="just">
              <a:buNone/>
            </a:pPr>
            <a:r>
              <a:rPr lang="es-CL" sz="2000" b="1" i="1" dirty="0">
                <a:solidFill>
                  <a:schemeClr val="accent1">
                    <a:lumMod val="75000"/>
                  </a:schemeClr>
                </a:solidFill>
              </a:rPr>
              <a:t>La Metodología de Proceso Incremental:</a:t>
            </a:r>
          </a:p>
          <a:p>
            <a:pPr algn="just"/>
            <a:r>
              <a:rPr lang="es-CL" sz="2000" dirty="0">
                <a:solidFill>
                  <a:schemeClr val="accent1">
                    <a:lumMod val="75000"/>
                  </a:schemeClr>
                </a:solidFill>
              </a:rPr>
              <a:t>Proporciona un </a:t>
            </a:r>
            <a:r>
              <a:rPr lang="es-CL" sz="2000" b="1" dirty="0">
                <a:solidFill>
                  <a:schemeClr val="accent1">
                    <a:lumMod val="75000"/>
                  </a:schemeClr>
                </a:solidFill>
              </a:rPr>
              <a:t>grado de flexibilidad</a:t>
            </a:r>
            <a:r>
              <a:rPr lang="es-CL" sz="2000" dirty="0">
                <a:solidFill>
                  <a:schemeClr val="accent1">
                    <a:lumMod val="75000"/>
                  </a:schemeClr>
                </a:solidFill>
              </a:rPr>
              <a:t> al modelo puramente lineal.</a:t>
            </a:r>
          </a:p>
          <a:p>
            <a:pPr algn="just"/>
            <a:r>
              <a:rPr lang="es-CL" sz="2000" dirty="0">
                <a:solidFill>
                  <a:schemeClr val="accent1">
                    <a:lumMod val="75000"/>
                  </a:schemeClr>
                </a:solidFill>
              </a:rPr>
              <a:t>Permite considerar </a:t>
            </a:r>
            <a:r>
              <a:rPr lang="es-CL" sz="2000" b="1" dirty="0">
                <a:solidFill>
                  <a:schemeClr val="accent1">
                    <a:lumMod val="75000"/>
                  </a:schemeClr>
                </a:solidFill>
              </a:rPr>
              <a:t>versiones del producto </a:t>
            </a:r>
            <a:r>
              <a:rPr lang="es-CL" sz="2000" dirty="0">
                <a:solidFill>
                  <a:schemeClr val="accent1">
                    <a:lumMod val="75000"/>
                  </a:schemeClr>
                </a:solidFill>
              </a:rPr>
              <a:t>con incremento en sus funcionalidades.</a:t>
            </a:r>
          </a:p>
          <a:p>
            <a:pPr algn="just"/>
            <a:r>
              <a:rPr lang="es-CL" sz="2000" dirty="0">
                <a:solidFill>
                  <a:schemeClr val="accent1">
                    <a:lumMod val="75000"/>
                  </a:schemeClr>
                </a:solidFill>
              </a:rPr>
              <a:t>Permite al cliente obtener un </a:t>
            </a:r>
            <a:r>
              <a:rPr lang="es-CL" sz="2000" b="1" dirty="0">
                <a:solidFill>
                  <a:schemeClr val="accent1">
                    <a:lumMod val="75000"/>
                  </a:schemeClr>
                </a:solidFill>
              </a:rPr>
              <a:t>producto visible antes del fin del desarrollo.</a:t>
            </a:r>
          </a:p>
          <a:p>
            <a:pPr algn="just"/>
            <a:r>
              <a:rPr lang="es-CL" sz="2000" dirty="0">
                <a:solidFill>
                  <a:schemeClr val="accent1">
                    <a:lumMod val="75000"/>
                  </a:schemeClr>
                </a:solidFill>
              </a:rPr>
              <a:t>Se puede comenzar a trabajar </a:t>
            </a:r>
            <a:r>
              <a:rPr lang="es-CL" sz="2000" b="1" dirty="0">
                <a:solidFill>
                  <a:schemeClr val="accent1">
                    <a:lumMod val="75000"/>
                  </a:schemeClr>
                </a:solidFill>
              </a:rPr>
              <a:t>sin necesidad de contar con todos los recursos de hardware, software y personas.</a:t>
            </a:r>
            <a:endParaRPr lang="es-ES_tradnl" sz="2000" b="1" dirty="0">
              <a:solidFill>
                <a:schemeClr val="accent1">
                  <a:lumMod val="75000"/>
                </a:schemeClr>
              </a:solidFill>
            </a:endParaRPr>
          </a:p>
        </p:txBody>
      </p:sp>
      <p:pic>
        <p:nvPicPr>
          <p:cNvPr id="6" name="Imagen 5"/>
          <p:cNvPicPr/>
          <p:nvPr/>
        </p:nvPicPr>
        <p:blipFill>
          <a:blip r:embed="rId2" cstate="print">
            <a:extLst>
              <a:ext uri="{28A0092B-C50C-407E-A947-70E740481C1C}">
                <a14:useLocalDpi xmlns:a14="http://schemas.microsoft.com/office/drawing/2010/main" val="0"/>
              </a:ext>
            </a:extLst>
          </a:blip>
          <a:stretch>
            <a:fillRect/>
          </a:stretch>
        </p:blipFill>
        <p:spPr>
          <a:xfrm>
            <a:off x="2799004" y="4084065"/>
            <a:ext cx="4166572" cy="2312893"/>
          </a:xfrm>
          <a:prstGeom prst="rect">
            <a:avLst/>
          </a:prstGeom>
        </p:spPr>
      </p:pic>
      <p:sp>
        <p:nvSpPr>
          <p:cNvPr id="7" name="Rectángulo 6">
            <a:extLst>
              <a:ext uri="{FF2B5EF4-FFF2-40B4-BE49-F238E27FC236}">
                <a16:creationId xmlns="" xmlns:a16="http://schemas.microsoft.com/office/drawing/2014/main" id="{1A09AD9C-D7BE-4596-BFCF-FC4F8C32F30E}"/>
              </a:ext>
            </a:extLst>
          </p:cNvPr>
          <p:cNvSpPr/>
          <p:nvPr/>
        </p:nvSpPr>
        <p:spPr>
          <a:xfrm>
            <a:off x="1778142" y="360838"/>
            <a:ext cx="6208296" cy="461665"/>
          </a:xfrm>
          <a:prstGeom prst="rect">
            <a:avLst/>
          </a:prstGeom>
        </p:spPr>
        <p:txBody>
          <a:bodyPr wrap="square">
            <a:spAutoFit/>
          </a:bodyPr>
          <a:lstStyle/>
          <a:p>
            <a:r>
              <a:rPr lang="es-CL" sz="2400" dirty="0">
                <a:solidFill>
                  <a:schemeClr val="bg1"/>
                </a:solidFill>
              </a:rPr>
              <a:t>Metodologías Incremental</a:t>
            </a:r>
            <a:endParaRPr lang="es-ES_tradnl" sz="2400" b="1" dirty="0">
              <a:solidFill>
                <a:schemeClr val="bg1"/>
              </a:solidFill>
              <a:latin typeface="Candara"/>
              <a:cs typeface="Candara"/>
            </a:endParaRPr>
          </a:p>
        </p:txBody>
      </p:sp>
    </p:spTree>
    <p:extLst>
      <p:ext uri="{BB962C8B-B14F-4D97-AF65-F5344CB8AC3E}">
        <p14:creationId xmlns:p14="http://schemas.microsoft.com/office/powerpoint/2010/main" val="615015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type="body" idx="1"/>
          </p:nvPr>
        </p:nvSpPr>
        <p:spPr>
          <a:xfrm>
            <a:off x="250120" y="1452758"/>
            <a:ext cx="3895295" cy="4342445"/>
          </a:xfrm>
        </p:spPr>
        <p:txBody>
          <a:bodyPr>
            <a:normAutofit/>
          </a:bodyPr>
          <a:lstStyle/>
          <a:p>
            <a:pPr marL="0" indent="0" algn="just">
              <a:buNone/>
            </a:pPr>
            <a:r>
              <a:rPr lang="es-CL" sz="2200" b="1" dirty="0">
                <a:solidFill>
                  <a:schemeClr val="accent1">
                    <a:lumMod val="75000"/>
                  </a:schemeClr>
                </a:solidFill>
              </a:rPr>
              <a:t>La Metodología Espiral:</a:t>
            </a:r>
          </a:p>
          <a:p>
            <a:pPr algn="just"/>
            <a:r>
              <a:rPr lang="es-CL" sz="2200" dirty="0">
                <a:solidFill>
                  <a:schemeClr val="accent1">
                    <a:lumMod val="75000"/>
                  </a:schemeClr>
                </a:solidFill>
              </a:rPr>
              <a:t>Considera aspectos </a:t>
            </a:r>
            <a:r>
              <a:rPr lang="es-CL" sz="2200" b="1" dirty="0">
                <a:solidFill>
                  <a:schemeClr val="accent1">
                    <a:lumMod val="75000"/>
                  </a:schemeClr>
                </a:solidFill>
              </a:rPr>
              <a:t>incrementales y evolutivos de desarrollo del producto, adicionando una variable de gestión de riesgos.</a:t>
            </a:r>
          </a:p>
          <a:p>
            <a:pPr algn="just"/>
            <a:r>
              <a:rPr lang="es-CL" sz="2200" dirty="0">
                <a:solidFill>
                  <a:schemeClr val="accent1">
                    <a:lumMod val="75000"/>
                  </a:schemeClr>
                </a:solidFill>
              </a:rPr>
              <a:t>El </a:t>
            </a:r>
            <a:r>
              <a:rPr lang="es-CL" sz="2200" b="1" dirty="0">
                <a:solidFill>
                  <a:schemeClr val="accent1">
                    <a:lumMod val="75000"/>
                  </a:schemeClr>
                </a:solidFill>
              </a:rPr>
              <a:t>enfoque en los riesgos</a:t>
            </a:r>
            <a:r>
              <a:rPr lang="es-CL" sz="2200" dirty="0">
                <a:solidFill>
                  <a:schemeClr val="accent1">
                    <a:lumMod val="75000"/>
                  </a:schemeClr>
                </a:solidFill>
              </a:rPr>
              <a:t> se debe a la ejecución de proyectos que en su esencia </a:t>
            </a:r>
            <a:r>
              <a:rPr lang="es-CL" sz="2200" b="1" dirty="0">
                <a:solidFill>
                  <a:schemeClr val="accent1">
                    <a:lumMod val="75000"/>
                  </a:schemeClr>
                </a:solidFill>
              </a:rPr>
              <a:t>son cambiantes, inestables o cambiantes los resultados esperados.</a:t>
            </a:r>
          </a:p>
          <a:p>
            <a:pPr marL="0" indent="0">
              <a:buNone/>
            </a:pPr>
            <a:endParaRPr lang="es-ES_tradnl" dirty="0">
              <a:solidFill>
                <a:schemeClr val="accent1">
                  <a:lumMod val="75000"/>
                </a:schemeClr>
              </a:solidFill>
            </a:endParaRPr>
          </a:p>
        </p:txBody>
      </p:sp>
      <p:pic>
        <p:nvPicPr>
          <p:cNvPr id="4" name="Imagen 3"/>
          <p:cNvPicPr/>
          <p:nvPr/>
        </p:nvPicPr>
        <p:blipFill>
          <a:blip r:embed="rId3" cstate="print">
            <a:extLst>
              <a:ext uri="{28A0092B-C50C-407E-A947-70E740481C1C}">
                <a14:useLocalDpi xmlns:a14="http://schemas.microsoft.com/office/drawing/2010/main" val="0"/>
              </a:ext>
            </a:extLst>
          </a:blip>
          <a:stretch>
            <a:fillRect/>
          </a:stretch>
        </p:blipFill>
        <p:spPr>
          <a:xfrm>
            <a:off x="4410635" y="1889311"/>
            <a:ext cx="4276165" cy="3469341"/>
          </a:xfrm>
          <a:prstGeom prst="rect">
            <a:avLst/>
          </a:prstGeom>
        </p:spPr>
      </p:pic>
      <p:sp>
        <p:nvSpPr>
          <p:cNvPr id="6" name="Rectángulo 5">
            <a:extLst>
              <a:ext uri="{FF2B5EF4-FFF2-40B4-BE49-F238E27FC236}">
                <a16:creationId xmlns="" xmlns:a16="http://schemas.microsoft.com/office/drawing/2014/main" id="{56ED41F1-4539-4BCB-A684-E6A8D3E886B6}"/>
              </a:ext>
            </a:extLst>
          </p:cNvPr>
          <p:cNvSpPr/>
          <p:nvPr/>
        </p:nvSpPr>
        <p:spPr>
          <a:xfrm>
            <a:off x="1731237" y="230179"/>
            <a:ext cx="4147049" cy="830997"/>
          </a:xfrm>
          <a:prstGeom prst="rect">
            <a:avLst/>
          </a:prstGeom>
        </p:spPr>
        <p:txBody>
          <a:bodyPr wrap="square">
            <a:spAutoFit/>
          </a:bodyPr>
          <a:lstStyle/>
          <a:p>
            <a:pPr algn="ctr"/>
            <a:r>
              <a:rPr lang="es-CL" sz="2400" dirty="0">
                <a:solidFill>
                  <a:schemeClr val="bg1"/>
                </a:solidFill>
              </a:rPr>
              <a:t>Metodologías de gestión de riesgos</a:t>
            </a:r>
            <a:endParaRPr lang="es-ES_tradnl" sz="2400" b="1" dirty="0">
              <a:solidFill>
                <a:schemeClr val="bg1"/>
              </a:solidFill>
              <a:latin typeface="Candara"/>
              <a:cs typeface="Candara"/>
            </a:endParaRPr>
          </a:p>
        </p:txBody>
      </p:sp>
    </p:spTree>
    <p:extLst>
      <p:ext uri="{BB962C8B-B14F-4D97-AF65-F5344CB8AC3E}">
        <p14:creationId xmlns:p14="http://schemas.microsoft.com/office/powerpoint/2010/main" val="3717811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type="body" idx="1"/>
          </p:nvPr>
        </p:nvSpPr>
        <p:spPr>
          <a:xfrm>
            <a:off x="4810014" y="1461196"/>
            <a:ext cx="4039835" cy="4417090"/>
          </a:xfrm>
        </p:spPr>
        <p:txBody>
          <a:bodyPr>
            <a:normAutofit/>
          </a:bodyPr>
          <a:lstStyle/>
          <a:p>
            <a:pPr marL="0" indent="0" algn="just">
              <a:buNone/>
            </a:pPr>
            <a:r>
              <a:rPr lang="es-CL" sz="2000" b="1" i="1" dirty="0">
                <a:solidFill>
                  <a:schemeClr val="accent1">
                    <a:lumMod val="75000"/>
                  </a:schemeClr>
                </a:solidFill>
              </a:rPr>
              <a:t>La Metodología de Proceso Unificado o UP:</a:t>
            </a:r>
          </a:p>
          <a:p>
            <a:pPr algn="just"/>
            <a:r>
              <a:rPr lang="es-CL" sz="2000" dirty="0">
                <a:solidFill>
                  <a:schemeClr val="accent1">
                    <a:lumMod val="75000"/>
                  </a:schemeClr>
                </a:solidFill>
              </a:rPr>
              <a:t>Incorpora el concepto de </a:t>
            </a:r>
            <a:r>
              <a:rPr lang="es-CL" sz="2000" b="1" dirty="0">
                <a:solidFill>
                  <a:schemeClr val="accent1">
                    <a:lumMod val="75000"/>
                  </a:schemeClr>
                </a:solidFill>
              </a:rPr>
              <a:t>iteración</a:t>
            </a:r>
            <a:r>
              <a:rPr lang="es-CL" sz="2000" dirty="0">
                <a:solidFill>
                  <a:schemeClr val="accent1">
                    <a:lumMod val="75000"/>
                  </a:schemeClr>
                </a:solidFill>
              </a:rPr>
              <a:t> y el modo </a:t>
            </a:r>
            <a:r>
              <a:rPr lang="es-CL" sz="2000" b="1" dirty="0">
                <a:solidFill>
                  <a:schemeClr val="accent1">
                    <a:lumMod val="75000"/>
                  </a:schemeClr>
                </a:solidFill>
              </a:rPr>
              <a:t>evolutivo incremental</a:t>
            </a:r>
            <a:r>
              <a:rPr lang="es-CL" sz="2000" dirty="0">
                <a:solidFill>
                  <a:schemeClr val="accent1">
                    <a:lumMod val="75000"/>
                  </a:schemeClr>
                </a:solidFill>
              </a:rPr>
              <a:t> al cual adiciona el concepto de </a:t>
            </a:r>
            <a:r>
              <a:rPr lang="es-CL" sz="2000" b="1" dirty="0">
                <a:solidFill>
                  <a:schemeClr val="accent1">
                    <a:lumMod val="75000"/>
                  </a:schemeClr>
                </a:solidFill>
              </a:rPr>
              <a:t>ciclo de vida</a:t>
            </a:r>
            <a:r>
              <a:rPr lang="es-CL" sz="2000" dirty="0">
                <a:solidFill>
                  <a:schemeClr val="accent1">
                    <a:lumMod val="75000"/>
                  </a:schemeClr>
                </a:solidFill>
              </a:rPr>
              <a:t>.</a:t>
            </a:r>
          </a:p>
          <a:p>
            <a:pPr algn="just"/>
            <a:r>
              <a:rPr lang="es-CL" sz="2000" dirty="0">
                <a:solidFill>
                  <a:schemeClr val="accent1">
                    <a:lumMod val="75000"/>
                  </a:schemeClr>
                </a:solidFill>
              </a:rPr>
              <a:t>Centrada en los </a:t>
            </a:r>
            <a:r>
              <a:rPr lang="es-CL" sz="2000" b="1" dirty="0">
                <a:solidFill>
                  <a:schemeClr val="accent1">
                    <a:lumMod val="75000"/>
                  </a:schemeClr>
                </a:solidFill>
              </a:rPr>
              <a:t>casos de uso </a:t>
            </a:r>
            <a:r>
              <a:rPr lang="es-CL" sz="2000" dirty="0">
                <a:solidFill>
                  <a:schemeClr val="accent1">
                    <a:lumMod val="75000"/>
                  </a:schemeClr>
                </a:solidFill>
              </a:rPr>
              <a:t>y promueve el uso del modelamiento visual a través del </a:t>
            </a:r>
            <a:r>
              <a:rPr lang="es-CL" sz="2000" b="1" dirty="0">
                <a:solidFill>
                  <a:schemeClr val="accent1">
                    <a:lumMod val="75000"/>
                  </a:schemeClr>
                </a:solidFill>
              </a:rPr>
              <a:t>Lenguaje de Modelamiento Unificado UML</a:t>
            </a:r>
            <a:r>
              <a:rPr lang="es-CL" sz="2000" dirty="0">
                <a:solidFill>
                  <a:schemeClr val="accent1">
                    <a:lumMod val="75000"/>
                  </a:schemeClr>
                </a:solidFill>
              </a:rPr>
              <a:t>.</a:t>
            </a:r>
          </a:p>
          <a:p>
            <a:pPr algn="just"/>
            <a:r>
              <a:rPr lang="es-CL" sz="2000" dirty="0">
                <a:solidFill>
                  <a:schemeClr val="accent1">
                    <a:lumMod val="75000"/>
                  </a:schemeClr>
                </a:solidFill>
              </a:rPr>
              <a:t>Esta metodología se puede relacionar también con </a:t>
            </a:r>
            <a:r>
              <a:rPr lang="es-CL" sz="2000" b="1" dirty="0">
                <a:solidFill>
                  <a:schemeClr val="accent1">
                    <a:lumMod val="75000"/>
                  </a:schemeClr>
                </a:solidFill>
              </a:rPr>
              <a:t>RUP</a:t>
            </a:r>
            <a:r>
              <a:rPr lang="es-CL" sz="2000" dirty="0">
                <a:solidFill>
                  <a:schemeClr val="accent1">
                    <a:lumMod val="75000"/>
                  </a:schemeClr>
                </a:solidFill>
              </a:rPr>
              <a:t>.</a:t>
            </a:r>
            <a:endParaRPr lang="es-ES_tradnl" sz="2000" dirty="0">
              <a:solidFill>
                <a:schemeClr val="accent1">
                  <a:lumMod val="75000"/>
                </a:schemeClr>
              </a:solidFill>
            </a:endParaRPr>
          </a:p>
        </p:txBody>
      </p:sp>
      <p:pic>
        <p:nvPicPr>
          <p:cNvPr id="4" name="Imagen 3"/>
          <p:cNvPicPr/>
          <p:nvPr/>
        </p:nvPicPr>
        <p:blipFill>
          <a:blip r:embed="rId3">
            <a:extLst>
              <a:ext uri="{28A0092B-C50C-407E-A947-70E740481C1C}">
                <a14:useLocalDpi xmlns:a14="http://schemas.microsoft.com/office/drawing/2010/main" val="0"/>
              </a:ext>
            </a:extLst>
          </a:blip>
          <a:stretch>
            <a:fillRect/>
          </a:stretch>
        </p:blipFill>
        <p:spPr>
          <a:xfrm>
            <a:off x="424589" y="2379991"/>
            <a:ext cx="4039834" cy="2787660"/>
          </a:xfrm>
          <a:prstGeom prst="rect">
            <a:avLst/>
          </a:prstGeom>
        </p:spPr>
      </p:pic>
      <p:sp>
        <p:nvSpPr>
          <p:cNvPr id="6" name="Rectángulo 5">
            <a:extLst>
              <a:ext uri="{FF2B5EF4-FFF2-40B4-BE49-F238E27FC236}">
                <a16:creationId xmlns="" xmlns:a16="http://schemas.microsoft.com/office/drawing/2014/main" id="{43DFC2ED-FC85-4046-84E1-18F8530BB39F}"/>
              </a:ext>
            </a:extLst>
          </p:cNvPr>
          <p:cNvSpPr/>
          <p:nvPr/>
        </p:nvSpPr>
        <p:spPr>
          <a:xfrm>
            <a:off x="1514505" y="222314"/>
            <a:ext cx="4485079" cy="830997"/>
          </a:xfrm>
          <a:prstGeom prst="rect">
            <a:avLst/>
          </a:prstGeom>
        </p:spPr>
        <p:txBody>
          <a:bodyPr wrap="square">
            <a:spAutoFit/>
          </a:bodyPr>
          <a:lstStyle/>
          <a:p>
            <a:pPr algn="ctr"/>
            <a:r>
              <a:rPr lang="es-CL" sz="2400" dirty="0">
                <a:solidFill>
                  <a:schemeClr val="bg1"/>
                </a:solidFill>
              </a:rPr>
              <a:t>Metodologías de Proceso Unificado</a:t>
            </a:r>
            <a:endParaRPr lang="es-ES_tradnl" sz="2400" b="1" dirty="0">
              <a:solidFill>
                <a:schemeClr val="bg1"/>
              </a:solidFill>
              <a:latin typeface="Candara"/>
              <a:cs typeface="Candara"/>
            </a:endParaRPr>
          </a:p>
        </p:txBody>
      </p:sp>
    </p:spTree>
    <p:extLst>
      <p:ext uri="{BB962C8B-B14F-4D97-AF65-F5344CB8AC3E}">
        <p14:creationId xmlns:p14="http://schemas.microsoft.com/office/powerpoint/2010/main" val="11983722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type="body" idx="1"/>
          </p:nvPr>
        </p:nvSpPr>
        <p:spPr>
          <a:xfrm>
            <a:off x="387456" y="1545171"/>
            <a:ext cx="4716389" cy="4239808"/>
          </a:xfrm>
        </p:spPr>
        <p:txBody>
          <a:bodyPr>
            <a:noAutofit/>
          </a:bodyPr>
          <a:lstStyle/>
          <a:p>
            <a:pPr marL="0" indent="0" algn="just">
              <a:buNone/>
            </a:pPr>
            <a:r>
              <a:rPr lang="es-CL" sz="2200" dirty="0">
                <a:solidFill>
                  <a:schemeClr val="accent1">
                    <a:lumMod val="75000"/>
                  </a:schemeClr>
                </a:solidFill>
              </a:rPr>
              <a:t>En la década de los 90, grupos de desarrolladores de software comenzaron a visualizar y reconocer que </a:t>
            </a:r>
            <a:r>
              <a:rPr lang="es-CL" sz="2200" b="1" dirty="0">
                <a:solidFill>
                  <a:schemeClr val="accent1">
                    <a:lumMod val="75000"/>
                  </a:schemeClr>
                </a:solidFill>
              </a:rPr>
              <a:t>la formalidad de actividades y documentación</a:t>
            </a:r>
            <a:r>
              <a:rPr lang="es-CL" sz="2200" dirty="0">
                <a:solidFill>
                  <a:schemeClr val="accent1">
                    <a:lumMod val="75000"/>
                  </a:schemeClr>
                </a:solidFill>
              </a:rPr>
              <a:t> </a:t>
            </a:r>
            <a:r>
              <a:rPr lang="es-CL" sz="2200" b="1" dirty="0">
                <a:solidFill>
                  <a:schemeClr val="accent1">
                    <a:lumMod val="75000"/>
                  </a:schemeClr>
                </a:solidFill>
              </a:rPr>
              <a:t>de cada etapa</a:t>
            </a:r>
            <a:r>
              <a:rPr lang="es-CL" sz="2200" dirty="0">
                <a:solidFill>
                  <a:schemeClr val="accent1">
                    <a:lumMod val="75000"/>
                  </a:schemeClr>
                </a:solidFill>
              </a:rPr>
              <a:t> presente en las metodologías tradicionales implicaba </a:t>
            </a:r>
            <a:r>
              <a:rPr lang="es-CL" sz="2200" b="1" dirty="0">
                <a:solidFill>
                  <a:schemeClr val="accent1">
                    <a:lumMod val="75000"/>
                  </a:schemeClr>
                </a:solidFill>
              </a:rPr>
              <a:t>aumentar los tiempos de desarrollo</a:t>
            </a:r>
            <a:r>
              <a:rPr lang="es-CL" sz="2200" dirty="0">
                <a:solidFill>
                  <a:schemeClr val="accent1">
                    <a:lumMod val="75000"/>
                  </a:schemeClr>
                </a:solidFill>
              </a:rPr>
              <a:t>, y generar productos a etapas muy avanzadas del proyecto, sin embargo se presentaban </a:t>
            </a:r>
            <a:r>
              <a:rPr lang="es-CL" sz="2200" b="1" dirty="0">
                <a:solidFill>
                  <a:schemeClr val="accent1">
                    <a:lumMod val="75000"/>
                  </a:schemeClr>
                </a:solidFill>
              </a:rPr>
              <a:t>necesidades y oportunidades de negocio que requerían un desarrollo rápido de software</a:t>
            </a:r>
            <a:r>
              <a:rPr lang="es-CL" sz="2200" dirty="0">
                <a:solidFill>
                  <a:schemeClr val="accent1">
                    <a:lumMod val="75000"/>
                  </a:schemeClr>
                </a:solidFill>
              </a:rPr>
              <a:t> y entrar a producción lo antes posible. </a:t>
            </a:r>
            <a:endParaRPr lang="es-ES_tradnl" sz="2200" dirty="0">
              <a:solidFill>
                <a:schemeClr val="accent1">
                  <a:lumMod val="75000"/>
                </a:schemeClr>
              </a:solidFill>
            </a:endParaRPr>
          </a:p>
        </p:txBody>
      </p:sp>
      <p:pic>
        <p:nvPicPr>
          <p:cNvPr id="4" name="Imagen 3"/>
          <p:cNvPicPr/>
          <p:nvPr/>
        </p:nvPicPr>
        <p:blipFill>
          <a:blip r:embed="rId2" cstate="print">
            <a:extLst>
              <a:ext uri="{28A0092B-C50C-407E-A947-70E740481C1C}">
                <a14:useLocalDpi xmlns:a14="http://schemas.microsoft.com/office/drawing/2010/main" val="0"/>
              </a:ext>
            </a:extLst>
          </a:blip>
          <a:stretch>
            <a:fillRect/>
          </a:stretch>
        </p:blipFill>
        <p:spPr>
          <a:xfrm>
            <a:off x="5307952" y="2366682"/>
            <a:ext cx="3220753" cy="2958353"/>
          </a:xfrm>
          <a:prstGeom prst="rect">
            <a:avLst/>
          </a:prstGeom>
        </p:spPr>
      </p:pic>
      <p:sp>
        <p:nvSpPr>
          <p:cNvPr id="6" name="Rectángulo 5">
            <a:extLst>
              <a:ext uri="{FF2B5EF4-FFF2-40B4-BE49-F238E27FC236}">
                <a16:creationId xmlns="" xmlns:a16="http://schemas.microsoft.com/office/drawing/2014/main" id="{9163DD00-6225-4D16-8F4C-A16F722D2861}"/>
              </a:ext>
            </a:extLst>
          </p:cNvPr>
          <p:cNvSpPr/>
          <p:nvPr/>
        </p:nvSpPr>
        <p:spPr>
          <a:xfrm>
            <a:off x="1647261" y="226172"/>
            <a:ext cx="4305670" cy="830997"/>
          </a:xfrm>
          <a:prstGeom prst="rect">
            <a:avLst/>
          </a:prstGeom>
        </p:spPr>
        <p:txBody>
          <a:bodyPr wrap="square">
            <a:spAutoFit/>
          </a:bodyPr>
          <a:lstStyle/>
          <a:p>
            <a:pPr algn="ctr"/>
            <a:r>
              <a:rPr lang="es-CL" sz="2400" dirty="0">
                <a:solidFill>
                  <a:schemeClr val="bg1"/>
                </a:solidFill>
              </a:rPr>
              <a:t>Metodologías de Desarrollo de Software</a:t>
            </a:r>
            <a:endParaRPr lang="es-ES_tradnl" sz="2400" b="1" dirty="0">
              <a:solidFill>
                <a:schemeClr val="bg1"/>
              </a:solidFill>
              <a:latin typeface="Candara"/>
              <a:cs typeface="Candara"/>
            </a:endParaRPr>
          </a:p>
        </p:txBody>
      </p:sp>
    </p:spTree>
    <p:extLst>
      <p:ext uri="{BB962C8B-B14F-4D97-AF65-F5344CB8AC3E}">
        <p14:creationId xmlns:p14="http://schemas.microsoft.com/office/powerpoint/2010/main" val="19177797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type="body" idx="1"/>
          </p:nvPr>
        </p:nvSpPr>
        <p:spPr>
          <a:xfrm>
            <a:off x="294150" y="1563833"/>
            <a:ext cx="8555700" cy="3185449"/>
          </a:xfrm>
        </p:spPr>
        <p:txBody>
          <a:bodyPr>
            <a:normAutofit/>
          </a:bodyPr>
          <a:lstStyle/>
          <a:p>
            <a:pPr marL="0" indent="0" algn="just">
              <a:buNone/>
            </a:pPr>
            <a:r>
              <a:rPr lang="es-CL" sz="2200" dirty="0">
                <a:solidFill>
                  <a:schemeClr val="accent1">
                    <a:lumMod val="75000"/>
                  </a:schemeClr>
                </a:solidFill>
              </a:rPr>
              <a:t>Por lo anterior era necesario </a:t>
            </a:r>
            <a:r>
              <a:rPr lang="es-CL" sz="2200" b="1" dirty="0">
                <a:solidFill>
                  <a:schemeClr val="accent1">
                    <a:lumMod val="75000"/>
                  </a:schemeClr>
                </a:solidFill>
              </a:rPr>
              <a:t>flexibilizar las etapas </a:t>
            </a:r>
            <a:r>
              <a:rPr lang="es-CL" sz="2200" dirty="0">
                <a:solidFill>
                  <a:schemeClr val="accent1">
                    <a:lumMod val="75000"/>
                  </a:schemeClr>
                </a:solidFill>
              </a:rPr>
              <a:t>y generar menos documentación formal, pero la suficiente para utilizar y mantener el software, esta necesidad dio origen a formas de </a:t>
            </a:r>
            <a:r>
              <a:rPr lang="es-CL" sz="2200" b="1" dirty="0">
                <a:solidFill>
                  <a:schemeClr val="accent1">
                    <a:lumMod val="75000"/>
                  </a:schemeClr>
                </a:solidFill>
              </a:rPr>
              <a:t>desarrollo liviano</a:t>
            </a:r>
            <a:r>
              <a:rPr lang="es-CL" sz="2200" dirty="0">
                <a:solidFill>
                  <a:schemeClr val="accent1">
                    <a:lumMod val="75000"/>
                  </a:schemeClr>
                </a:solidFill>
              </a:rPr>
              <a:t>, las cuales permitían comenzar tempranamente un producto visible al cliente permitiendo continuamente desarrollar su valor y funcionalidad, los desarrolladores que promueven el desarrollo liviano definieron una declaración de principios que denominaron Manifiesto Ágil.  En base al manifiesto ágil, surgen metodologías de desarrollo de software como </a:t>
            </a:r>
            <a:r>
              <a:rPr lang="es-CL" sz="2200" b="1" dirty="0">
                <a:solidFill>
                  <a:schemeClr val="accent1">
                    <a:lumMod val="75000"/>
                  </a:schemeClr>
                </a:solidFill>
              </a:rPr>
              <a:t>Programación Extrema XP, SCRUM y Kanban.</a:t>
            </a:r>
            <a:endParaRPr lang="es-ES_tradnl" sz="2200" b="1" dirty="0">
              <a:solidFill>
                <a:schemeClr val="accent1">
                  <a:lumMod val="75000"/>
                </a:schemeClr>
              </a:solidFill>
            </a:endParaRPr>
          </a:p>
          <a:p>
            <a:endParaRPr lang="es-ES_tradnl" dirty="0">
              <a:solidFill>
                <a:schemeClr val="accent1">
                  <a:lumMod val="75000"/>
                </a:schemeClr>
              </a:solidFill>
            </a:endParaRPr>
          </a:p>
        </p:txBody>
      </p:sp>
      <p:sp>
        <p:nvSpPr>
          <p:cNvPr id="4" name="Rectángulo 3">
            <a:extLst>
              <a:ext uri="{FF2B5EF4-FFF2-40B4-BE49-F238E27FC236}">
                <a16:creationId xmlns="" xmlns:a16="http://schemas.microsoft.com/office/drawing/2014/main" id="{BFF0DD8E-A25F-4303-A1D5-F7B8B366FE90}"/>
              </a:ext>
            </a:extLst>
          </p:cNvPr>
          <p:cNvSpPr/>
          <p:nvPr/>
        </p:nvSpPr>
        <p:spPr>
          <a:xfrm>
            <a:off x="1647262" y="268967"/>
            <a:ext cx="4352322" cy="707886"/>
          </a:xfrm>
          <a:prstGeom prst="rect">
            <a:avLst/>
          </a:prstGeom>
        </p:spPr>
        <p:txBody>
          <a:bodyPr wrap="square">
            <a:spAutoFit/>
          </a:bodyPr>
          <a:lstStyle/>
          <a:p>
            <a:pPr algn="ctr"/>
            <a:r>
              <a:rPr lang="es-CL" sz="2000" dirty="0">
                <a:solidFill>
                  <a:schemeClr val="bg1"/>
                </a:solidFill>
              </a:rPr>
              <a:t>Metodologías de Desarrollo de Software</a:t>
            </a:r>
            <a:endParaRPr lang="es-ES_tradnl" sz="2000" b="1" dirty="0">
              <a:solidFill>
                <a:schemeClr val="bg1"/>
              </a:solidFill>
              <a:latin typeface="Candara"/>
              <a:cs typeface="Candara"/>
            </a:endParaRPr>
          </a:p>
        </p:txBody>
      </p:sp>
    </p:spTree>
    <p:extLst>
      <p:ext uri="{BB962C8B-B14F-4D97-AF65-F5344CB8AC3E}">
        <p14:creationId xmlns:p14="http://schemas.microsoft.com/office/powerpoint/2010/main" val="406844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2"/>
          <p:cNvSpPr txBox="1">
            <a:spLocks noGrp="1"/>
          </p:cNvSpPr>
          <p:nvPr>
            <p:ph type="title"/>
          </p:nvPr>
        </p:nvSpPr>
        <p:spPr>
          <a:xfrm>
            <a:off x="3004575" y="3614324"/>
            <a:ext cx="5995800" cy="1603200"/>
          </a:xfrm>
          <a:prstGeom prst="rect">
            <a:avLst/>
          </a:prstGeom>
        </p:spPr>
        <p:txBody>
          <a:bodyPr spcFirstLastPara="1" wrap="square" lIns="91425" tIns="45700" rIns="91425" bIns="45700" anchor="t" anchorCtr="0">
            <a:noAutofit/>
          </a:bodyPr>
          <a:lstStyle/>
          <a:p>
            <a:pPr algn="ctr"/>
            <a:r>
              <a:rPr lang="es-CL" sz="4800" dirty="0">
                <a:latin typeface="Calibri" charset="0"/>
                <a:ea typeface="Calibri" charset="0"/>
                <a:cs typeface="Times New Roman" charset="0"/>
              </a:rPr>
              <a:t>¿Qué es la Ingeniería de software?</a:t>
            </a:r>
            <a:endParaRPr lang="es-ES_tradnl" sz="4800" dirty="0"/>
          </a:p>
        </p:txBody>
      </p:sp>
      <p:sp>
        <p:nvSpPr>
          <p:cNvPr id="7" name="Rectángulo 6">
            <a:extLst>
              <a:ext uri="{FF2B5EF4-FFF2-40B4-BE49-F238E27FC236}">
                <a16:creationId xmlns="" xmlns:a16="http://schemas.microsoft.com/office/drawing/2014/main" id="{C99D4B77-F20D-418C-A18A-ADA9E0686ABD}"/>
              </a:ext>
            </a:extLst>
          </p:cNvPr>
          <p:cNvSpPr/>
          <p:nvPr/>
        </p:nvSpPr>
        <p:spPr>
          <a:xfrm>
            <a:off x="5083803" y="1674798"/>
            <a:ext cx="3207613" cy="1384995"/>
          </a:xfrm>
          <a:prstGeom prst="rect">
            <a:avLst/>
          </a:prstGeom>
        </p:spPr>
        <p:txBody>
          <a:bodyPr wrap="square">
            <a:spAutoFit/>
          </a:bodyPr>
          <a:lstStyle/>
          <a:p>
            <a:pPr algn="ctr"/>
            <a:r>
              <a:rPr lang="es-CL" sz="2800" dirty="0">
                <a:solidFill>
                  <a:schemeClr val="bg1"/>
                </a:solidFill>
              </a:rPr>
              <a:t>Fundamentos </a:t>
            </a:r>
            <a:r>
              <a:rPr lang="es-ES_tradnl" sz="2800" dirty="0">
                <a:solidFill>
                  <a:schemeClr val="bg1"/>
                </a:solidFill>
              </a:rPr>
              <a:t>de Ingeniería de Software</a:t>
            </a:r>
            <a:endParaRPr lang="es-ES_tradnl" sz="2800" b="1" dirty="0">
              <a:solidFill>
                <a:schemeClr val="bg1"/>
              </a:solidFill>
              <a:latin typeface="Candara"/>
              <a:cs typeface="Candar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type="body" idx="1"/>
          </p:nvPr>
        </p:nvSpPr>
        <p:spPr>
          <a:xfrm>
            <a:off x="294150" y="1218600"/>
            <a:ext cx="4389817" cy="5137800"/>
          </a:xfrm>
        </p:spPr>
        <p:txBody>
          <a:bodyPr>
            <a:noAutofit/>
          </a:bodyPr>
          <a:lstStyle/>
          <a:p>
            <a:pPr marL="0" indent="0" algn="just">
              <a:buNone/>
            </a:pPr>
            <a:r>
              <a:rPr lang="es-CL" sz="1800" b="1" i="1" dirty="0">
                <a:solidFill>
                  <a:schemeClr val="accent1">
                    <a:lumMod val="75000"/>
                  </a:schemeClr>
                </a:solidFill>
              </a:rPr>
              <a:t>La Metodología Extreme Programming XP:</a:t>
            </a:r>
          </a:p>
          <a:p>
            <a:pPr algn="just"/>
            <a:r>
              <a:rPr lang="es-CL" sz="1800" dirty="0">
                <a:solidFill>
                  <a:schemeClr val="accent1">
                    <a:lumMod val="75000"/>
                  </a:schemeClr>
                </a:solidFill>
              </a:rPr>
              <a:t>Define principios y prácticas para desarrollar software que promueve la </a:t>
            </a:r>
            <a:r>
              <a:rPr lang="es-CL" sz="1800" b="1" dirty="0">
                <a:solidFill>
                  <a:schemeClr val="accent1">
                    <a:lumMod val="75000"/>
                  </a:schemeClr>
                </a:solidFill>
              </a:rPr>
              <a:t>comunicación, simplicidad y la interacción entre el cliente y el desarrollador</a:t>
            </a:r>
            <a:r>
              <a:rPr lang="es-CL" sz="1800" dirty="0">
                <a:solidFill>
                  <a:schemeClr val="accent1">
                    <a:lumMod val="75000"/>
                  </a:schemeClr>
                </a:solidFill>
              </a:rPr>
              <a:t>.  </a:t>
            </a:r>
          </a:p>
          <a:p>
            <a:pPr algn="just"/>
            <a:r>
              <a:rPr lang="es-CL" sz="1800" dirty="0">
                <a:solidFill>
                  <a:schemeClr val="accent1">
                    <a:lumMod val="75000"/>
                  </a:schemeClr>
                </a:solidFill>
              </a:rPr>
              <a:t>Las prácticas que define se orientan a una planificación simplificada, definición de historias de usuario y programación en pares.</a:t>
            </a:r>
          </a:p>
          <a:p>
            <a:pPr algn="just"/>
            <a:r>
              <a:rPr lang="es-CL" sz="1800" dirty="0">
                <a:solidFill>
                  <a:schemeClr val="accent1">
                    <a:lumMod val="75000"/>
                  </a:schemeClr>
                </a:solidFill>
              </a:rPr>
              <a:t>Genera versiones pequeñas y frecuentes de software a un ritmo sostenido.</a:t>
            </a:r>
          </a:p>
          <a:p>
            <a:pPr algn="just"/>
            <a:r>
              <a:rPr lang="es-CL" sz="1800" dirty="0">
                <a:solidFill>
                  <a:schemeClr val="accent1">
                    <a:lumMod val="75000"/>
                  </a:schemeClr>
                </a:solidFill>
              </a:rPr>
              <a:t>la aplicación de pruebas es constante y en conjunto con el cliente, se van logrando mejoras de diseño hasta lograr el producto que cliente necesita. </a:t>
            </a:r>
            <a:endParaRPr lang="es-ES_tradnl" sz="1800" dirty="0">
              <a:solidFill>
                <a:schemeClr val="accent1">
                  <a:lumMod val="75000"/>
                </a:schemeClr>
              </a:solidFill>
            </a:endParaRPr>
          </a:p>
        </p:txBody>
      </p:sp>
      <p:pic>
        <p:nvPicPr>
          <p:cNvPr id="6" name="Imagen 5"/>
          <p:cNvPicPr/>
          <p:nvPr/>
        </p:nvPicPr>
        <p:blipFill>
          <a:blip r:embed="rId2" cstate="print">
            <a:extLst>
              <a:ext uri="{28A0092B-C50C-407E-A947-70E740481C1C}">
                <a14:useLocalDpi xmlns:a14="http://schemas.microsoft.com/office/drawing/2010/main" val="0"/>
              </a:ext>
            </a:extLst>
          </a:blip>
          <a:stretch>
            <a:fillRect/>
          </a:stretch>
        </p:blipFill>
        <p:spPr>
          <a:xfrm>
            <a:off x="5126599" y="2527946"/>
            <a:ext cx="3560201" cy="2144445"/>
          </a:xfrm>
          <a:prstGeom prst="rect">
            <a:avLst/>
          </a:prstGeom>
        </p:spPr>
      </p:pic>
      <p:sp>
        <p:nvSpPr>
          <p:cNvPr id="7" name="Rectángulo 6">
            <a:extLst>
              <a:ext uri="{FF2B5EF4-FFF2-40B4-BE49-F238E27FC236}">
                <a16:creationId xmlns="" xmlns:a16="http://schemas.microsoft.com/office/drawing/2014/main" id="{F3333320-0EDC-48E6-BB77-1E21094E7C82}"/>
              </a:ext>
            </a:extLst>
          </p:cNvPr>
          <p:cNvSpPr/>
          <p:nvPr/>
        </p:nvSpPr>
        <p:spPr>
          <a:xfrm>
            <a:off x="1656593" y="184991"/>
            <a:ext cx="4147048" cy="830997"/>
          </a:xfrm>
          <a:prstGeom prst="rect">
            <a:avLst/>
          </a:prstGeom>
        </p:spPr>
        <p:txBody>
          <a:bodyPr wrap="square">
            <a:spAutoFit/>
          </a:bodyPr>
          <a:lstStyle/>
          <a:p>
            <a:pPr algn="ctr"/>
            <a:r>
              <a:rPr lang="es-CL" sz="2400" dirty="0">
                <a:solidFill>
                  <a:schemeClr val="bg1"/>
                </a:solidFill>
              </a:rPr>
              <a:t>Metodología Extreme </a:t>
            </a:r>
            <a:r>
              <a:rPr lang="es-CL" sz="2400" dirty="0" err="1">
                <a:solidFill>
                  <a:schemeClr val="bg1"/>
                </a:solidFill>
              </a:rPr>
              <a:t>Programming</a:t>
            </a:r>
            <a:endParaRPr lang="es-ES_tradnl" sz="2400" b="1" dirty="0">
              <a:solidFill>
                <a:schemeClr val="bg1"/>
              </a:solidFill>
              <a:latin typeface="Candara"/>
              <a:cs typeface="Candara"/>
            </a:endParaRPr>
          </a:p>
        </p:txBody>
      </p:sp>
    </p:spTree>
    <p:extLst>
      <p:ext uri="{BB962C8B-B14F-4D97-AF65-F5344CB8AC3E}">
        <p14:creationId xmlns:p14="http://schemas.microsoft.com/office/powerpoint/2010/main" val="3316306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type="body" idx="1"/>
          </p:nvPr>
        </p:nvSpPr>
        <p:spPr>
          <a:xfrm>
            <a:off x="294150" y="1218600"/>
            <a:ext cx="3848642" cy="5137800"/>
          </a:xfrm>
        </p:spPr>
        <p:txBody>
          <a:bodyPr>
            <a:normAutofit lnSpcReduction="10000"/>
          </a:bodyPr>
          <a:lstStyle/>
          <a:p>
            <a:pPr marL="0" indent="0" algn="just">
              <a:buNone/>
            </a:pPr>
            <a:r>
              <a:rPr lang="es-CL" sz="2000" dirty="0">
                <a:solidFill>
                  <a:schemeClr val="accent1">
                    <a:lumMod val="75000"/>
                  </a:schemeClr>
                </a:solidFill>
              </a:rPr>
              <a:t>La Metodología </a:t>
            </a:r>
            <a:r>
              <a:rPr lang="es-CL" sz="2000" b="1" dirty="0">
                <a:solidFill>
                  <a:schemeClr val="accent1">
                    <a:lumMod val="75000"/>
                  </a:schemeClr>
                </a:solidFill>
              </a:rPr>
              <a:t>SCRUM:</a:t>
            </a:r>
          </a:p>
          <a:p>
            <a:pPr algn="just"/>
            <a:r>
              <a:rPr lang="es-CL" sz="2000" b="1" dirty="0">
                <a:solidFill>
                  <a:schemeClr val="accent1">
                    <a:lumMod val="75000"/>
                  </a:schemeClr>
                </a:solidFill>
              </a:rPr>
              <a:t>Una metodología ágil</a:t>
            </a:r>
            <a:r>
              <a:rPr lang="es-ES_tradnl" sz="2000" dirty="0">
                <a:solidFill>
                  <a:schemeClr val="accent1">
                    <a:lumMod val="75000"/>
                  </a:schemeClr>
                </a:solidFill>
              </a:rPr>
              <a:t> </a:t>
            </a:r>
            <a:r>
              <a:rPr lang="es-CL" sz="2000" dirty="0">
                <a:solidFill>
                  <a:schemeClr val="accent1">
                    <a:lumMod val="75000"/>
                  </a:schemeClr>
                </a:solidFill>
              </a:rPr>
              <a:t>de carácter adaptable, orientado a las personas más que a los procesos</a:t>
            </a:r>
            <a:r>
              <a:rPr lang="es-ES_tradnl" sz="2000" dirty="0">
                <a:solidFill>
                  <a:schemeClr val="accent1">
                    <a:lumMod val="75000"/>
                  </a:schemeClr>
                </a:solidFill>
              </a:rPr>
              <a:t>.</a:t>
            </a:r>
          </a:p>
          <a:p>
            <a:pPr algn="just"/>
            <a:r>
              <a:rPr lang="es-ES" sz="2000" b="1" i="1" dirty="0">
                <a:solidFill>
                  <a:schemeClr val="accent1">
                    <a:lumMod val="75000"/>
                  </a:schemeClr>
                </a:solidFill>
              </a:rPr>
              <a:t>Orientado </a:t>
            </a:r>
            <a:r>
              <a:rPr lang="es-CL" sz="2000" b="1" i="1" dirty="0">
                <a:solidFill>
                  <a:schemeClr val="accent1">
                    <a:lumMod val="75000"/>
                  </a:schemeClr>
                </a:solidFill>
              </a:rPr>
              <a:t>a las personas más que a los procesos</a:t>
            </a:r>
            <a:r>
              <a:rPr lang="es-CL" sz="2000" dirty="0">
                <a:solidFill>
                  <a:schemeClr val="accent1">
                    <a:lumMod val="75000"/>
                  </a:schemeClr>
                </a:solidFill>
              </a:rPr>
              <a:t>, emplea la estructura de desarrollo ágil incremental basada en iteraciones y revisiones.</a:t>
            </a:r>
          </a:p>
          <a:p>
            <a:pPr algn="just"/>
            <a:r>
              <a:rPr lang="es-CL" sz="2000" dirty="0">
                <a:solidFill>
                  <a:schemeClr val="accent1">
                    <a:lumMod val="75000"/>
                  </a:schemeClr>
                </a:solidFill>
              </a:rPr>
              <a:t>Indicada para proyectos con un </a:t>
            </a:r>
            <a:r>
              <a:rPr lang="es-CL" sz="2000" b="1" i="1" dirty="0">
                <a:solidFill>
                  <a:schemeClr val="accent1">
                    <a:lumMod val="75000"/>
                  </a:schemeClr>
                </a:solidFill>
              </a:rPr>
              <a:t>rápido cambio de requisitos</a:t>
            </a:r>
            <a:r>
              <a:rPr lang="es-CL" sz="2000" dirty="0">
                <a:solidFill>
                  <a:schemeClr val="accent1">
                    <a:lumMod val="75000"/>
                  </a:schemeClr>
                </a:solidFill>
              </a:rPr>
              <a:t>.</a:t>
            </a:r>
          </a:p>
          <a:p>
            <a:pPr algn="just"/>
            <a:r>
              <a:rPr lang="es-CL" sz="2000" dirty="0">
                <a:solidFill>
                  <a:schemeClr val="accent1">
                    <a:lumMod val="75000"/>
                  </a:schemeClr>
                </a:solidFill>
              </a:rPr>
              <a:t>Principales características se pueden resumir en dos: </a:t>
            </a:r>
            <a:r>
              <a:rPr lang="es-CL" sz="2000" b="1" i="1" dirty="0">
                <a:solidFill>
                  <a:schemeClr val="accent1">
                    <a:lumMod val="75000"/>
                  </a:schemeClr>
                </a:solidFill>
              </a:rPr>
              <a:t>coordinación del equipo </a:t>
            </a:r>
            <a:r>
              <a:rPr lang="es-CL" sz="2000" dirty="0">
                <a:solidFill>
                  <a:schemeClr val="accent1">
                    <a:lumMod val="75000"/>
                  </a:schemeClr>
                </a:solidFill>
              </a:rPr>
              <a:t>y </a:t>
            </a:r>
            <a:r>
              <a:rPr lang="es-CL" sz="2000" b="1" i="1" dirty="0">
                <a:solidFill>
                  <a:schemeClr val="accent1">
                    <a:lumMod val="75000"/>
                  </a:schemeClr>
                </a:solidFill>
              </a:rPr>
              <a:t>desarrollo por iteraciones</a:t>
            </a:r>
            <a:r>
              <a:rPr lang="es-ES_tradnl" sz="2000" dirty="0">
                <a:solidFill>
                  <a:schemeClr val="accent1">
                    <a:lumMod val="75000"/>
                  </a:schemeClr>
                </a:solidFill>
              </a:rPr>
              <a:t>.</a:t>
            </a:r>
          </a:p>
        </p:txBody>
      </p:sp>
      <p:pic>
        <p:nvPicPr>
          <p:cNvPr id="4" name="Imagen 3"/>
          <p:cNvPicPr/>
          <p:nvPr/>
        </p:nvPicPr>
        <p:blipFill>
          <a:blip r:embed="rId3" cstate="print">
            <a:extLst>
              <a:ext uri="{28A0092B-C50C-407E-A947-70E740481C1C}">
                <a14:useLocalDpi xmlns:a14="http://schemas.microsoft.com/office/drawing/2010/main" val="0"/>
              </a:ext>
            </a:extLst>
          </a:blip>
          <a:stretch>
            <a:fillRect/>
          </a:stretch>
        </p:blipFill>
        <p:spPr>
          <a:xfrm>
            <a:off x="4303059" y="2249018"/>
            <a:ext cx="4383741" cy="2669243"/>
          </a:xfrm>
          <a:prstGeom prst="rect">
            <a:avLst/>
          </a:prstGeom>
        </p:spPr>
      </p:pic>
      <p:sp>
        <p:nvSpPr>
          <p:cNvPr id="5" name="Rectángulo 4">
            <a:extLst>
              <a:ext uri="{FF2B5EF4-FFF2-40B4-BE49-F238E27FC236}">
                <a16:creationId xmlns="" xmlns:a16="http://schemas.microsoft.com/office/drawing/2014/main" id="{CD346061-DF06-433D-8D7D-D6222AF4B5AD}"/>
              </a:ext>
            </a:extLst>
          </p:cNvPr>
          <p:cNvSpPr/>
          <p:nvPr/>
        </p:nvSpPr>
        <p:spPr>
          <a:xfrm>
            <a:off x="1880527" y="306289"/>
            <a:ext cx="6208296" cy="523220"/>
          </a:xfrm>
          <a:prstGeom prst="rect">
            <a:avLst/>
          </a:prstGeom>
        </p:spPr>
        <p:txBody>
          <a:bodyPr wrap="square">
            <a:spAutoFit/>
          </a:bodyPr>
          <a:lstStyle/>
          <a:p>
            <a:r>
              <a:rPr lang="es-CL" sz="2800" dirty="0">
                <a:solidFill>
                  <a:schemeClr val="bg1"/>
                </a:solidFill>
              </a:rPr>
              <a:t>Metodologías Scrum</a:t>
            </a:r>
            <a:endParaRPr lang="es-ES_tradnl" sz="2800" b="1" dirty="0">
              <a:solidFill>
                <a:schemeClr val="bg1"/>
              </a:solidFill>
              <a:latin typeface="Candara"/>
              <a:cs typeface="Candara"/>
            </a:endParaRPr>
          </a:p>
        </p:txBody>
      </p:sp>
    </p:spTree>
    <p:extLst>
      <p:ext uri="{BB962C8B-B14F-4D97-AF65-F5344CB8AC3E}">
        <p14:creationId xmlns:p14="http://schemas.microsoft.com/office/powerpoint/2010/main" val="6675161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type="body" idx="1"/>
          </p:nvPr>
        </p:nvSpPr>
        <p:spPr>
          <a:xfrm>
            <a:off x="116868" y="1218600"/>
            <a:ext cx="4356845" cy="5137800"/>
          </a:xfrm>
        </p:spPr>
        <p:txBody>
          <a:bodyPr>
            <a:normAutofit fontScale="62500" lnSpcReduction="20000"/>
          </a:bodyPr>
          <a:lstStyle/>
          <a:p>
            <a:pPr marL="0" indent="0" algn="just">
              <a:buNone/>
            </a:pPr>
            <a:r>
              <a:rPr lang="es-CL" sz="2800" b="1" dirty="0">
                <a:solidFill>
                  <a:schemeClr val="accent1">
                    <a:lumMod val="75000"/>
                  </a:schemeClr>
                </a:solidFill>
              </a:rPr>
              <a:t>La Metodología Kanban:</a:t>
            </a:r>
          </a:p>
          <a:p>
            <a:pPr algn="just"/>
            <a:r>
              <a:rPr lang="es-CL" sz="2800" dirty="0">
                <a:solidFill>
                  <a:schemeClr val="accent1">
                    <a:lumMod val="75000"/>
                  </a:schemeClr>
                </a:solidFill>
              </a:rPr>
              <a:t>Tiene su base en el uso de </a:t>
            </a:r>
            <a:r>
              <a:rPr lang="es-CL" sz="2800" b="1" dirty="0">
                <a:solidFill>
                  <a:schemeClr val="accent1">
                    <a:lumMod val="75000"/>
                  </a:schemeClr>
                </a:solidFill>
              </a:rPr>
              <a:t>tarjetas visuales.</a:t>
            </a:r>
          </a:p>
          <a:p>
            <a:pPr algn="just"/>
            <a:r>
              <a:rPr lang="es-CL" sz="2800" dirty="0">
                <a:solidFill>
                  <a:schemeClr val="accent1">
                    <a:lumMod val="75000"/>
                  </a:schemeClr>
                </a:solidFill>
              </a:rPr>
              <a:t>Considera la cantidad de insumos y tiempo necesario de los procesos que implica la fabricación del producto</a:t>
            </a:r>
            <a:r>
              <a:rPr lang="es-ES_tradnl" sz="2800" dirty="0">
                <a:solidFill>
                  <a:schemeClr val="accent1">
                    <a:lumMod val="75000"/>
                  </a:schemeClr>
                </a:solidFill>
              </a:rPr>
              <a:t>.</a:t>
            </a:r>
          </a:p>
          <a:p>
            <a:pPr algn="just"/>
            <a:r>
              <a:rPr lang="es-CL" sz="2800" dirty="0">
                <a:solidFill>
                  <a:schemeClr val="accent1">
                    <a:lumMod val="75000"/>
                  </a:schemeClr>
                </a:solidFill>
              </a:rPr>
              <a:t>su filosofía, consiste en dividir el proceso de desarrollo de software en </a:t>
            </a:r>
            <a:r>
              <a:rPr lang="es-CL" sz="2800" b="1" dirty="0">
                <a:solidFill>
                  <a:schemeClr val="accent1">
                    <a:lumMod val="75000"/>
                  </a:schemeClr>
                </a:solidFill>
              </a:rPr>
              <a:t>fases bien delimitadas.</a:t>
            </a:r>
          </a:p>
          <a:p>
            <a:pPr algn="just"/>
            <a:r>
              <a:rPr lang="es-CL" sz="2800" dirty="0">
                <a:solidFill>
                  <a:schemeClr val="accent1">
                    <a:lumMod val="75000"/>
                  </a:schemeClr>
                </a:solidFill>
              </a:rPr>
              <a:t>Permite </a:t>
            </a:r>
            <a:r>
              <a:rPr lang="es-CL" sz="2800" b="1" dirty="0">
                <a:solidFill>
                  <a:schemeClr val="accent1">
                    <a:lumMod val="75000"/>
                  </a:schemeClr>
                </a:solidFill>
              </a:rPr>
              <a:t>una visión inmediata del estado del proyecto.</a:t>
            </a:r>
          </a:p>
          <a:p>
            <a:pPr algn="just"/>
            <a:r>
              <a:rPr lang="es-CL" sz="2800" dirty="0">
                <a:solidFill>
                  <a:schemeClr val="accent1">
                    <a:lumMod val="75000"/>
                  </a:schemeClr>
                </a:solidFill>
              </a:rPr>
              <a:t>Las reglas básicas de Kanban son: mostrar el proceso, limitar el trabajo en curso y optimizar el flujo de trabajo.</a:t>
            </a:r>
          </a:p>
          <a:p>
            <a:pPr algn="just"/>
            <a:r>
              <a:rPr lang="es-CL" sz="2800" dirty="0">
                <a:solidFill>
                  <a:schemeClr val="accent1">
                    <a:lumMod val="75000"/>
                  </a:schemeClr>
                </a:solidFill>
              </a:rPr>
              <a:t>En un desarrollo de software las columnas para dividir el tablero serían: Cola de entrada | Análisis | Desarrollo | Test | Implementación | Producción.</a:t>
            </a:r>
            <a:r>
              <a:rPr lang="es-ES_tradnl" sz="2800" dirty="0">
                <a:solidFill>
                  <a:schemeClr val="accent1">
                    <a:lumMod val="75000"/>
                  </a:schemeClr>
                </a:solidFill>
              </a:rPr>
              <a:t> </a:t>
            </a:r>
            <a:endParaRPr lang="es-CL" sz="2800" b="1" dirty="0">
              <a:solidFill>
                <a:schemeClr val="accent1">
                  <a:lumMod val="75000"/>
                </a:schemeClr>
              </a:solidFill>
            </a:endParaRPr>
          </a:p>
          <a:p>
            <a:pPr marL="0" indent="0">
              <a:buNone/>
            </a:pPr>
            <a:endParaRPr lang="es-ES_tradnl" dirty="0">
              <a:solidFill>
                <a:schemeClr val="accent1">
                  <a:lumMod val="75000"/>
                </a:schemeClr>
              </a:solidFill>
            </a:endParaRPr>
          </a:p>
        </p:txBody>
      </p:sp>
      <p:pic>
        <p:nvPicPr>
          <p:cNvPr id="4" name="Imagen 3"/>
          <p:cNvPicPr/>
          <p:nvPr/>
        </p:nvPicPr>
        <p:blipFill>
          <a:blip r:embed="rId3" cstate="print">
            <a:extLst>
              <a:ext uri="{28A0092B-C50C-407E-A947-70E740481C1C}">
                <a14:useLocalDpi xmlns:a14="http://schemas.microsoft.com/office/drawing/2010/main" val="0"/>
              </a:ext>
            </a:extLst>
          </a:blip>
          <a:stretch>
            <a:fillRect/>
          </a:stretch>
        </p:blipFill>
        <p:spPr>
          <a:xfrm>
            <a:off x="4572001" y="2189816"/>
            <a:ext cx="4356845" cy="3096932"/>
          </a:xfrm>
          <a:prstGeom prst="rect">
            <a:avLst/>
          </a:prstGeom>
        </p:spPr>
      </p:pic>
      <p:sp>
        <p:nvSpPr>
          <p:cNvPr id="5" name="Rectángulo 4">
            <a:extLst>
              <a:ext uri="{FF2B5EF4-FFF2-40B4-BE49-F238E27FC236}">
                <a16:creationId xmlns="" xmlns:a16="http://schemas.microsoft.com/office/drawing/2014/main" id="{00B19F26-04C4-4B62-AD1F-31A4EF1A3A2E}"/>
              </a:ext>
            </a:extLst>
          </p:cNvPr>
          <p:cNvSpPr/>
          <p:nvPr/>
        </p:nvSpPr>
        <p:spPr>
          <a:xfrm>
            <a:off x="1861866" y="315619"/>
            <a:ext cx="6208296" cy="523220"/>
          </a:xfrm>
          <a:prstGeom prst="rect">
            <a:avLst/>
          </a:prstGeom>
        </p:spPr>
        <p:txBody>
          <a:bodyPr wrap="square">
            <a:spAutoFit/>
          </a:bodyPr>
          <a:lstStyle/>
          <a:p>
            <a:r>
              <a:rPr lang="es-CL" sz="2800" dirty="0">
                <a:solidFill>
                  <a:schemeClr val="bg1"/>
                </a:solidFill>
              </a:rPr>
              <a:t>Metodologías </a:t>
            </a:r>
            <a:r>
              <a:rPr lang="es-CL" sz="2800" dirty="0" err="1">
                <a:solidFill>
                  <a:schemeClr val="bg1"/>
                </a:solidFill>
              </a:rPr>
              <a:t>KanBan</a:t>
            </a:r>
            <a:endParaRPr lang="es-ES_tradnl" sz="2800" b="1" dirty="0">
              <a:solidFill>
                <a:schemeClr val="bg1"/>
              </a:solidFill>
              <a:latin typeface="Candara"/>
              <a:cs typeface="Candara"/>
            </a:endParaRPr>
          </a:p>
        </p:txBody>
      </p:sp>
    </p:spTree>
    <p:extLst>
      <p:ext uri="{BB962C8B-B14F-4D97-AF65-F5344CB8AC3E}">
        <p14:creationId xmlns:p14="http://schemas.microsoft.com/office/powerpoint/2010/main" val="890504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 xmlns:a16="http://schemas.microsoft.com/office/drawing/2014/main" id="{BA27F0DA-4527-4BC8-9C78-D6D8C8FA91AA}"/>
              </a:ext>
            </a:extLst>
          </p:cNvPr>
          <p:cNvSpPr txBox="1"/>
          <p:nvPr/>
        </p:nvSpPr>
        <p:spPr>
          <a:xfrm>
            <a:off x="5262465" y="4198775"/>
            <a:ext cx="3545634" cy="914400"/>
          </a:xfrm>
          <a:prstGeom prst="rect">
            <a:avLst/>
          </a:prstGeom>
          <a:noFill/>
          <a:ln>
            <a:noFill/>
          </a:ln>
        </p:spPr>
        <p:txBody>
          <a:bodyPr spcFirstLastPara="1" wrap="none" lIns="91425" tIns="45700" rIns="91425" bIns="45700" rtlCol="0" anchor="t" anchorCtr="0">
            <a:noAutofit/>
          </a:bodyPr>
          <a:lstStyle/>
          <a:p>
            <a:pPr algn="l"/>
            <a:r>
              <a:rPr lang="es-CL" sz="3200" dirty="0">
                <a:solidFill>
                  <a:schemeClr val="bg1"/>
                </a:solidFill>
              </a:rPr>
              <a:t>¡Muchas gracias!</a:t>
            </a:r>
          </a:p>
        </p:txBody>
      </p:sp>
    </p:spTree>
    <p:extLst>
      <p:ext uri="{BB962C8B-B14F-4D97-AF65-F5344CB8AC3E}">
        <p14:creationId xmlns:p14="http://schemas.microsoft.com/office/powerpoint/2010/main" val="1679846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3"/>
          <p:cNvSpPr>
            <a:spLocks noGrp="1"/>
          </p:cNvSpPr>
          <p:nvPr>
            <p:ph type="body" idx="1"/>
          </p:nvPr>
        </p:nvSpPr>
        <p:spPr/>
        <p:txBody>
          <a:bodyPr>
            <a:normAutofit/>
          </a:bodyPr>
          <a:lstStyle/>
          <a:p>
            <a:pPr marL="0" indent="0" algn="just">
              <a:buNone/>
            </a:pPr>
            <a:r>
              <a:rPr lang="es-CL" sz="2400" dirty="0">
                <a:solidFill>
                  <a:schemeClr val="accent1">
                    <a:lumMod val="75000"/>
                  </a:schemeClr>
                </a:solidFill>
              </a:rPr>
              <a:t>Antes de hablar de ingeniería de software, debemos preguntarnos</a:t>
            </a:r>
            <a:r>
              <a:rPr lang="es-CL" sz="3600" dirty="0">
                <a:solidFill>
                  <a:schemeClr val="accent1">
                    <a:lumMod val="75000"/>
                  </a:schemeClr>
                </a:solidFill>
              </a:rPr>
              <a:t>….¿Qué es el software?</a:t>
            </a:r>
            <a:endParaRPr lang="es-ES_tradnl" sz="2400" dirty="0">
              <a:solidFill>
                <a:schemeClr val="accent1">
                  <a:lumMod val="75000"/>
                </a:schemeClr>
              </a:solidFill>
            </a:endParaRPr>
          </a:p>
        </p:txBody>
      </p:sp>
      <p:sp>
        <p:nvSpPr>
          <p:cNvPr id="6" name="Rectángulo 5">
            <a:extLst>
              <a:ext uri="{FF2B5EF4-FFF2-40B4-BE49-F238E27FC236}">
                <a16:creationId xmlns="" xmlns:a16="http://schemas.microsoft.com/office/drawing/2014/main" id="{4F5A8D65-8053-4F70-8658-077F6AEA9F3B}"/>
              </a:ext>
            </a:extLst>
          </p:cNvPr>
          <p:cNvSpPr/>
          <p:nvPr/>
        </p:nvSpPr>
        <p:spPr>
          <a:xfrm>
            <a:off x="1696825" y="230114"/>
            <a:ext cx="4411744" cy="830997"/>
          </a:xfrm>
          <a:prstGeom prst="rect">
            <a:avLst/>
          </a:prstGeom>
        </p:spPr>
        <p:txBody>
          <a:bodyPr wrap="square">
            <a:spAutoFit/>
          </a:bodyPr>
          <a:lstStyle/>
          <a:p>
            <a:pPr algn="ctr"/>
            <a:r>
              <a:rPr lang="es-CL" sz="2400" dirty="0">
                <a:solidFill>
                  <a:schemeClr val="bg1"/>
                </a:solidFill>
              </a:rPr>
              <a:t>¿Qué es la ingeniería de Software?</a:t>
            </a:r>
            <a:endParaRPr lang="es-ES_tradnl" sz="2400" b="1" dirty="0">
              <a:solidFill>
                <a:schemeClr val="bg1"/>
              </a:solidFill>
              <a:latin typeface="Candara"/>
              <a:cs typeface="Candara"/>
            </a:endParaRPr>
          </a:p>
        </p:txBody>
      </p:sp>
      <p:pic>
        <p:nvPicPr>
          <p:cNvPr id="1028" name="Picture 4">
            <a:extLst>
              <a:ext uri="{FF2B5EF4-FFF2-40B4-BE49-F238E27FC236}">
                <a16:creationId xmlns="" xmlns:a16="http://schemas.microsoft.com/office/drawing/2014/main" id="{675D44E4-B214-4BFB-8A4E-6088D88917F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386" t="16060" r="24913" b="17274"/>
          <a:stretch/>
        </p:blipFill>
        <p:spPr bwMode="auto">
          <a:xfrm>
            <a:off x="2785077" y="2495726"/>
            <a:ext cx="3735211" cy="3192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1012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3"/>
          <p:cNvSpPr>
            <a:spLocks noGrp="1"/>
          </p:cNvSpPr>
          <p:nvPr>
            <p:ph type="body" idx="1"/>
          </p:nvPr>
        </p:nvSpPr>
        <p:spPr/>
        <p:txBody>
          <a:bodyPr>
            <a:normAutofit/>
          </a:bodyPr>
          <a:lstStyle/>
          <a:p>
            <a:pPr marL="0" indent="0" algn="just">
              <a:buNone/>
            </a:pPr>
            <a:r>
              <a:rPr lang="es-CL" sz="2400" dirty="0">
                <a:solidFill>
                  <a:schemeClr val="accent1">
                    <a:lumMod val="75000"/>
                  </a:schemeClr>
                </a:solidFill>
              </a:rPr>
              <a:t>Por definición, un software es un </a:t>
            </a:r>
            <a:r>
              <a:rPr lang="es-CL" sz="2400" b="1" dirty="0">
                <a:solidFill>
                  <a:schemeClr val="accent1">
                    <a:lumMod val="75000"/>
                  </a:schemeClr>
                </a:solidFill>
              </a:rPr>
              <a:t>conjunto de</a:t>
            </a:r>
            <a:r>
              <a:rPr lang="es-CL" sz="2400" dirty="0">
                <a:solidFill>
                  <a:schemeClr val="accent1">
                    <a:lumMod val="75000"/>
                  </a:schemeClr>
                </a:solidFill>
              </a:rPr>
              <a:t>  </a:t>
            </a:r>
            <a:r>
              <a:rPr lang="es-CL" sz="2400" b="1" dirty="0">
                <a:solidFill>
                  <a:schemeClr val="accent1">
                    <a:lumMod val="75000"/>
                  </a:schemeClr>
                </a:solidFill>
              </a:rPr>
              <a:t>programas de computadoras, </a:t>
            </a:r>
            <a:r>
              <a:rPr lang="es-CL" sz="2400" dirty="0">
                <a:solidFill>
                  <a:schemeClr val="accent1">
                    <a:lumMod val="75000"/>
                  </a:schemeClr>
                </a:solidFill>
              </a:rPr>
              <a:t>escritos en uno o más lenguajes de programación los cuales </a:t>
            </a:r>
            <a:r>
              <a:rPr lang="es-CL" sz="2400" b="1" dirty="0">
                <a:solidFill>
                  <a:schemeClr val="accent1">
                    <a:lumMod val="75000"/>
                  </a:schemeClr>
                </a:solidFill>
              </a:rPr>
              <a:t>permiten gestionar la información necesaria para apoyar las decisiones de un cliente, </a:t>
            </a:r>
            <a:r>
              <a:rPr lang="es-CL" sz="2400" dirty="0">
                <a:solidFill>
                  <a:schemeClr val="accent1">
                    <a:lumMod val="75000"/>
                  </a:schemeClr>
                </a:solidFill>
              </a:rPr>
              <a:t>sea este una persona o una empresa.</a:t>
            </a:r>
            <a:endParaRPr lang="es-ES_tradnl" sz="2400" dirty="0">
              <a:solidFill>
                <a:schemeClr val="accent1">
                  <a:lumMod val="75000"/>
                </a:schemeClr>
              </a:solidFill>
            </a:endParaRPr>
          </a:p>
        </p:txBody>
      </p:sp>
      <p:pic>
        <p:nvPicPr>
          <p:cNvPr id="1026" name="Picture 2">
            <a:extLst>
              <a:ext uri="{FF2B5EF4-FFF2-40B4-BE49-F238E27FC236}">
                <a16:creationId xmlns="" xmlns:a16="http://schemas.microsoft.com/office/drawing/2014/main" id="{6B54D204-DC82-43E4-AFDF-7CD487BE0B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1978" y="2830094"/>
            <a:ext cx="5056271" cy="3932655"/>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a:extLst>
              <a:ext uri="{FF2B5EF4-FFF2-40B4-BE49-F238E27FC236}">
                <a16:creationId xmlns="" xmlns:a16="http://schemas.microsoft.com/office/drawing/2014/main" id="{4F5A8D65-8053-4F70-8658-077F6AEA9F3B}"/>
              </a:ext>
            </a:extLst>
          </p:cNvPr>
          <p:cNvSpPr/>
          <p:nvPr/>
        </p:nvSpPr>
        <p:spPr>
          <a:xfrm>
            <a:off x="1798365" y="301358"/>
            <a:ext cx="4007225" cy="523220"/>
          </a:xfrm>
          <a:prstGeom prst="rect">
            <a:avLst/>
          </a:prstGeom>
        </p:spPr>
        <p:txBody>
          <a:bodyPr wrap="square">
            <a:spAutoFit/>
          </a:bodyPr>
          <a:lstStyle/>
          <a:p>
            <a:r>
              <a:rPr lang="es-CL" sz="2800" dirty="0">
                <a:solidFill>
                  <a:schemeClr val="bg1"/>
                </a:solidFill>
              </a:rPr>
              <a:t>¿Qué es el software?</a:t>
            </a:r>
            <a:endParaRPr lang="es-ES_tradnl" sz="2800" b="1" dirty="0">
              <a:solidFill>
                <a:schemeClr val="bg1"/>
              </a:solidFill>
              <a:latin typeface="Candara"/>
              <a:cs typeface="Candara"/>
            </a:endParaRPr>
          </a:p>
        </p:txBody>
      </p:sp>
    </p:spTree>
    <p:extLst>
      <p:ext uri="{BB962C8B-B14F-4D97-AF65-F5344CB8AC3E}">
        <p14:creationId xmlns:p14="http://schemas.microsoft.com/office/powerpoint/2010/main" val="119822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type="body" idx="1"/>
          </p:nvPr>
        </p:nvSpPr>
        <p:spPr/>
        <p:txBody>
          <a:bodyPr>
            <a:normAutofit/>
          </a:bodyPr>
          <a:lstStyle/>
          <a:p>
            <a:pPr marL="0" indent="0" algn="just">
              <a:buNone/>
            </a:pPr>
            <a:r>
              <a:rPr lang="es-CL" sz="2400" dirty="0">
                <a:solidFill>
                  <a:schemeClr val="accent1">
                    <a:lumMod val="75000"/>
                  </a:schemeClr>
                </a:solidFill>
              </a:rPr>
              <a:t>Estos programas </a:t>
            </a:r>
            <a:r>
              <a:rPr lang="es-CL" sz="2400" b="1" dirty="0">
                <a:solidFill>
                  <a:schemeClr val="accent1">
                    <a:lumMod val="75000"/>
                  </a:schemeClr>
                </a:solidFill>
              </a:rPr>
              <a:t>son utilizados en una plataforma de hardware,</a:t>
            </a:r>
            <a:r>
              <a:rPr lang="es-CL" sz="2400" dirty="0">
                <a:solidFill>
                  <a:schemeClr val="accent1">
                    <a:lumMod val="75000"/>
                  </a:schemeClr>
                </a:solidFill>
              </a:rPr>
              <a:t> capaz de almacenar grandes volúmenes de información, procesar datos de forma rápida y obtener resultados con precisión, </a:t>
            </a:r>
            <a:r>
              <a:rPr lang="es-CL" sz="2400" b="1" dirty="0">
                <a:solidFill>
                  <a:schemeClr val="accent1">
                    <a:lumMod val="75000"/>
                  </a:schemeClr>
                </a:solidFill>
              </a:rPr>
              <a:t>cumpliendo características que permiten utilizar dicho sistema bajo ciertas condiciones.</a:t>
            </a:r>
            <a:r>
              <a:rPr lang="es-ES_tradnl" sz="2400" dirty="0">
                <a:solidFill>
                  <a:schemeClr val="accent1">
                    <a:lumMod val="75000"/>
                  </a:schemeClr>
                </a:solidFill>
              </a:rPr>
              <a:t> </a:t>
            </a:r>
          </a:p>
        </p:txBody>
      </p:sp>
      <p:pic>
        <p:nvPicPr>
          <p:cNvPr id="5" name="Imagen 4"/>
          <p:cNvPicPr/>
          <p:nvPr/>
        </p:nvPicPr>
        <p:blipFill>
          <a:blip r:embed="rId2" cstate="print">
            <a:extLst>
              <a:ext uri="{28A0092B-C50C-407E-A947-70E740481C1C}">
                <a14:useLocalDpi xmlns:a14="http://schemas.microsoft.com/office/drawing/2010/main" val="0"/>
              </a:ext>
            </a:extLst>
          </a:blip>
          <a:stretch>
            <a:fillRect/>
          </a:stretch>
        </p:blipFill>
        <p:spPr>
          <a:xfrm>
            <a:off x="1282762" y="3307977"/>
            <a:ext cx="6578471" cy="2689411"/>
          </a:xfrm>
          <a:prstGeom prst="rect">
            <a:avLst/>
          </a:prstGeom>
        </p:spPr>
      </p:pic>
      <p:sp>
        <p:nvSpPr>
          <p:cNvPr id="6" name="Rectángulo 5">
            <a:extLst>
              <a:ext uri="{FF2B5EF4-FFF2-40B4-BE49-F238E27FC236}">
                <a16:creationId xmlns="" xmlns:a16="http://schemas.microsoft.com/office/drawing/2014/main" id="{2571AA8F-9490-403D-B7FC-15373C4FB615}"/>
              </a:ext>
            </a:extLst>
          </p:cNvPr>
          <p:cNvSpPr/>
          <p:nvPr/>
        </p:nvSpPr>
        <p:spPr>
          <a:xfrm>
            <a:off x="1866507" y="474240"/>
            <a:ext cx="3949831" cy="523220"/>
          </a:xfrm>
          <a:prstGeom prst="rect">
            <a:avLst/>
          </a:prstGeom>
        </p:spPr>
        <p:txBody>
          <a:bodyPr wrap="square">
            <a:spAutoFit/>
          </a:bodyPr>
          <a:lstStyle/>
          <a:p>
            <a:r>
              <a:rPr lang="es-CL" sz="2800" dirty="0">
                <a:solidFill>
                  <a:schemeClr val="bg1"/>
                </a:solidFill>
              </a:rPr>
              <a:t>¿Qué es el software?</a:t>
            </a:r>
            <a:endParaRPr lang="es-ES_tradnl" sz="2800" b="1" dirty="0">
              <a:solidFill>
                <a:schemeClr val="bg1"/>
              </a:solidFill>
              <a:latin typeface="Candara"/>
              <a:cs typeface="Candara"/>
            </a:endParaRPr>
          </a:p>
        </p:txBody>
      </p:sp>
    </p:spTree>
    <p:extLst>
      <p:ext uri="{BB962C8B-B14F-4D97-AF65-F5344CB8AC3E}">
        <p14:creationId xmlns:p14="http://schemas.microsoft.com/office/powerpoint/2010/main" val="1132697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type="body" idx="1"/>
          </p:nvPr>
        </p:nvSpPr>
        <p:spPr>
          <a:xfrm>
            <a:off x="294150" y="1218600"/>
            <a:ext cx="3740522" cy="5137800"/>
          </a:xfrm>
        </p:spPr>
        <p:txBody>
          <a:bodyPr>
            <a:noAutofit/>
          </a:bodyPr>
          <a:lstStyle/>
          <a:p>
            <a:pPr marL="0" indent="0" algn="just">
              <a:buNone/>
            </a:pPr>
            <a:r>
              <a:rPr lang="es-CL" sz="2400" dirty="0">
                <a:solidFill>
                  <a:schemeClr val="accent1">
                    <a:lumMod val="75000"/>
                  </a:schemeClr>
                </a:solidFill>
              </a:rPr>
              <a:t>Además, se consideran las </a:t>
            </a:r>
            <a:r>
              <a:rPr lang="es-CL" sz="2400" b="1" dirty="0">
                <a:solidFill>
                  <a:schemeClr val="accent1">
                    <a:lumMod val="75000"/>
                  </a:schemeClr>
                </a:solidFill>
              </a:rPr>
              <a:t>estructuras de datos necesarias para el almacenamiento de la información</a:t>
            </a:r>
            <a:r>
              <a:rPr lang="es-CL" sz="2400" dirty="0">
                <a:solidFill>
                  <a:schemeClr val="accent1">
                    <a:lumMod val="75000"/>
                  </a:schemeClr>
                </a:solidFill>
              </a:rPr>
              <a:t>, las </a:t>
            </a:r>
            <a:r>
              <a:rPr lang="es-CL" sz="2400" b="1" dirty="0">
                <a:solidFill>
                  <a:schemeClr val="accent1">
                    <a:lumMod val="75000"/>
                  </a:schemeClr>
                </a:solidFill>
              </a:rPr>
              <a:t>instrucciones de uso junto con las especificaciones técnicas </a:t>
            </a:r>
            <a:r>
              <a:rPr lang="es-CL" sz="2400" dirty="0">
                <a:solidFill>
                  <a:schemeClr val="accent1">
                    <a:lumMod val="75000"/>
                  </a:schemeClr>
                </a:solidFill>
              </a:rPr>
              <a:t>respectivas para lograr su utilización en el tiempo y la </a:t>
            </a:r>
            <a:r>
              <a:rPr lang="es-CL" sz="2400" b="1" dirty="0">
                <a:solidFill>
                  <a:schemeClr val="accent1">
                    <a:lumMod val="75000"/>
                  </a:schemeClr>
                </a:solidFill>
              </a:rPr>
              <a:t>plataforma de comunicaciones</a:t>
            </a:r>
            <a:r>
              <a:rPr lang="es-CL" sz="2400" dirty="0">
                <a:solidFill>
                  <a:schemeClr val="accent1">
                    <a:lumMod val="75000"/>
                  </a:schemeClr>
                </a:solidFill>
              </a:rPr>
              <a:t> que permite el acceso desde diferentes lugares.</a:t>
            </a:r>
            <a:endParaRPr lang="es-ES_tradnl" sz="2400" dirty="0">
              <a:solidFill>
                <a:schemeClr val="accent1">
                  <a:lumMod val="75000"/>
                </a:schemeClr>
              </a:solidFill>
            </a:endParaRPr>
          </a:p>
        </p:txBody>
      </p:sp>
      <p:pic>
        <p:nvPicPr>
          <p:cNvPr id="3" name="Imagen 2"/>
          <p:cNvPicPr/>
          <p:nvPr/>
        </p:nvPicPr>
        <p:blipFill>
          <a:blip r:embed="rId2" cstate="print">
            <a:extLst>
              <a:ext uri="{28A0092B-C50C-407E-A947-70E740481C1C}">
                <a14:useLocalDpi xmlns:a14="http://schemas.microsoft.com/office/drawing/2010/main" val="0"/>
              </a:ext>
            </a:extLst>
          </a:blip>
          <a:stretch>
            <a:fillRect/>
          </a:stretch>
        </p:blipFill>
        <p:spPr>
          <a:xfrm>
            <a:off x="4324238" y="1952941"/>
            <a:ext cx="4308774" cy="3345199"/>
          </a:xfrm>
          <a:prstGeom prst="rect">
            <a:avLst/>
          </a:prstGeom>
        </p:spPr>
      </p:pic>
      <p:sp>
        <p:nvSpPr>
          <p:cNvPr id="5" name="Rectángulo 4">
            <a:extLst>
              <a:ext uri="{FF2B5EF4-FFF2-40B4-BE49-F238E27FC236}">
                <a16:creationId xmlns="" xmlns:a16="http://schemas.microsoft.com/office/drawing/2014/main" id="{834626ED-D6E7-4B08-902C-E878D67112FA}"/>
              </a:ext>
            </a:extLst>
          </p:cNvPr>
          <p:cNvSpPr/>
          <p:nvPr/>
        </p:nvSpPr>
        <p:spPr>
          <a:xfrm>
            <a:off x="1677971" y="474240"/>
            <a:ext cx="4157221" cy="523220"/>
          </a:xfrm>
          <a:prstGeom prst="rect">
            <a:avLst/>
          </a:prstGeom>
        </p:spPr>
        <p:txBody>
          <a:bodyPr wrap="square">
            <a:spAutoFit/>
          </a:bodyPr>
          <a:lstStyle/>
          <a:p>
            <a:r>
              <a:rPr lang="es-CL" sz="2800" dirty="0">
                <a:solidFill>
                  <a:schemeClr val="bg1"/>
                </a:solidFill>
              </a:rPr>
              <a:t>¿Qué es el software?</a:t>
            </a:r>
            <a:endParaRPr lang="es-ES_tradnl" sz="2800" b="1" dirty="0">
              <a:solidFill>
                <a:schemeClr val="bg1"/>
              </a:solidFill>
              <a:latin typeface="Candara"/>
              <a:cs typeface="Candara"/>
            </a:endParaRPr>
          </a:p>
        </p:txBody>
      </p:sp>
    </p:spTree>
    <p:extLst>
      <p:ext uri="{BB962C8B-B14F-4D97-AF65-F5344CB8AC3E}">
        <p14:creationId xmlns:p14="http://schemas.microsoft.com/office/powerpoint/2010/main" val="2289471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type="body" idx="1"/>
          </p:nvPr>
        </p:nvSpPr>
        <p:spPr/>
        <p:txBody>
          <a:bodyPr>
            <a:normAutofit/>
          </a:bodyPr>
          <a:lstStyle/>
          <a:p>
            <a:pPr marL="0" indent="0" algn="just">
              <a:buNone/>
            </a:pPr>
            <a:r>
              <a:rPr lang="es-CL" sz="2400" dirty="0">
                <a:solidFill>
                  <a:schemeClr val="accent1">
                    <a:lumMod val="75000"/>
                  </a:schemeClr>
                </a:solidFill>
              </a:rPr>
              <a:t>El poder llegar a desarrollar un software acorde a los requerimientos del cliente se torna en un desafío importante, puesto que </a:t>
            </a:r>
            <a:r>
              <a:rPr lang="es-CL" sz="2400" b="1" dirty="0">
                <a:solidFill>
                  <a:schemeClr val="accent1">
                    <a:lumMod val="75000"/>
                  </a:schemeClr>
                </a:solidFill>
              </a:rPr>
              <a:t>se deben capturar correctamente los requerimientos </a:t>
            </a:r>
            <a:r>
              <a:rPr lang="es-CL" sz="2400" dirty="0">
                <a:solidFill>
                  <a:schemeClr val="accent1">
                    <a:lumMod val="75000"/>
                  </a:schemeClr>
                </a:solidFill>
              </a:rPr>
              <a:t>y </a:t>
            </a:r>
            <a:r>
              <a:rPr lang="es-CL" sz="2400" b="1" dirty="0">
                <a:solidFill>
                  <a:schemeClr val="accent1">
                    <a:lumMod val="75000"/>
                  </a:schemeClr>
                </a:solidFill>
              </a:rPr>
              <a:t>organizar una serie de etapas </a:t>
            </a:r>
            <a:r>
              <a:rPr lang="es-CL" sz="2400" dirty="0">
                <a:solidFill>
                  <a:schemeClr val="accent1">
                    <a:lumMod val="75000"/>
                  </a:schemeClr>
                </a:solidFill>
              </a:rPr>
              <a:t>para generar el software final, todo esto en un </a:t>
            </a:r>
            <a:r>
              <a:rPr lang="es-CL" sz="2400" b="1" dirty="0">
                <a:solidFill>
                  <a:schemeClr val="accent1">
                    <a:lumMod val="75000"/>
                  </a:schemeClr>
                </a:solidFill>
              </a:rPr>
              <a:t>contexto de calidad de software.</a:t>
            </a:r>
            <a:r>
              <a:rPr lang="es-ES_tradnl" sz="2400" dirty="0">
                <a:solidFill>
                  <a:schemeClr val="accent1">
                    <a:lumMod val="75000"/>
                  </a:schemeClr>
                </a:solidFill>
              </a:rPr>
              <a:t> </a:t>
            </a:r>
          </a:p>
        </p:txBody>
      </p:sp>
      <p:sp>
        <p:nvSpPr>
          <p:cNvPr id="5" name="Rectángulo 4">
            <a:extLst>
              <a:ext uri="{FF2B5EF4-FFF2-40B4-BE49-F238E27FC236}">
                <a16:creationId xmlns="" xmlns:a16="http://schemas.microsoft.com/office/drawing/2014/main" id="{6E9489FE-452B-49BC-9628-634E7E440D77}"/>
              </a:ext>
            </a:extLst>
          </p:cNvPr>
          <p:cNvSpPr/>
          <p:nvPr/>
        </p:nvSpPr>
        <p:spPr>
          <a:xfrm>
            <a:off x="1857080" y="474240"/>
            <a:ext cx="6775932" cy="523220"/>
          </a:xfrm>
          <a:prstGeom prst="rect">
            <a:avLst/>
          </a:prstGeom>
        </p:spPr>
        <p:txBody>
          <a:bodyPr wrap="square">
            <a:spAutoFit/>
          </a:bodyPr>
          <a:lstStyle/>
          <a:p>
            <a:r>
              <a:rPr lang="es-CL" sz="2800" dirty="0">
                <a:solidFill>
                  <a:schemeClr val="bg1"/>
                </a:solidFill>
              </a:rPr>
              <a:t>¿Qué es el software?</a:t>
            </a:r>
            <a:endParaRPr lang="es-ES_tradnl" sz="2800" b="1" dirty="0">
              <a:solidFill>
                <a:schemeClr val="bg1"/>
              </a:solidFill>
              <a:latin typeface="Candara"/>
              <a:cs typeface="Candara"/>
            </a:endParaRPr>
          </a:p>
        </p:txBody>
      </p:sp>
      <p:pic>
        <p:nvPicPr>
          <p:cNvPr id="5122" name="Picture 2">
            <a:extLst>
              <a:ext uri="{FF2B5EF4-FFF2-40B4-BE49-F238E27FC236}">
                <a16:creationId xmlns="" xmlns:a16="http://schemas.microsoft.com/office/drawing/2014/main" id="{25E3E0D7-ED92-4EE9-8B96-2A53E9534B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0086" y="4003855"/>
            <a:ext cx="4270922" cy="2135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3386503"/>
      </p:ext>
    </p:extLst>
  </p:cSld>
  <p:clrMapOvr>
    <a:masterClrMapping/>
  </p:clrMapOvr>
</p:sld>
</file>

<file path=ppt/theme/theme1.xml><?xml version="1.0" encoding="utf-8"?>
<a:theme xmlns:a="http://schemas.openxmlformats.org/drawingml/2006/main" name="Tema de Office">
  <a:themeElements>
    <a:clrScheme name="DUOC 2">
      <a:dk1>
        <a:srgbClr val="172740"/>
      </a:dk1>
      <a:lt1>
        <a:srgbClr val="FFFFFF"/>
      </a:lt1>
      <a:dk2>
        <a:srgbClr val="81888F"/>
      </a:dk2>
      <a:lt2>
        <a:srgbClr val="FBC842"/>
      </a:lt2>
      <a:accent1>
        <a:srgbClr val="DE3075"/>
      </a:accent1>
      <a:accent2>
        <a:srgbClr val="702785"/>
      </a:accent2>
      <a:accent3>
        <a:srgbClr val="BDD503"/>
      </a:accent3>
      <a:accent4>
        <a:srgbClr val="00A0DE"/>
      </a:accent4>
      <a:accent5>
        <a:srgbClr val="FA742C"/>
      </a:accent5>
      <a:accent6>
        <a:srgbClr val="AE0F0F"/>
      </a:accent6>
      <a:hlink>
        <a:srgbClr val="723714"/>
      </a:hlink>
      <a:folHlink>
        <a:srgbClr val="6B79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spcFirstLastPara="1" wrap="square" lIns="91425" tIns="45700" rIns="91425" bIns="45700" anchor="t" anchorCtr="0">
        <a:noAutofit/>
      </a:bodyPr>
      <a:lstStyle>
        <a:defPPr algn="l">
          <a:defRPr sz="2400" dirty="0"/>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1653</TotalTime>
  <Words>2905</Words>
  <Application>Microsoft Office PowerPoint</Application>
  <PresentationFormat>Presentación en pantalla (4:3)</PresentationFormat>
  <Paragraphs>206</Paragraphs>
  <Slides>43</Slides>
  <Notes>9</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43</vt:i4>
      </vt:variant>
    </vt:vector>
  </HeadingPairs>
  <TitlesOfParts>
    <vt:vector size="53" baseType="lpstr">
      <vt:lpstr>Roboto Condensed</vt:lpstr>
      <vt:lpstr>Calibri</vt:lpstr>
      <vt:lpstr>Candara</vt:lpstr>
      <vt:lpstr>Roboto</vt:lpstr>
      <vt:lpstr>Roboto Mono</vt:lpstr>
      <vt:lpstr>Times New Roman</vt:lpstr>
      <vt:lpstr>Franklin Gothic</vt:lpstr>
      <vt:lpstr>Arial</vt:lpstr>
      <vt:lpstr>Bebas Neue</vt:lpstr>
      <vt:lpstr>Tema de Office</vt:lpstr>
      <vt:lpstr>INGENIERIA DE SOFTWARE</vt:lpstr>
      <vt:lpstr>Presentación de PowerPoint</vt:lpstr>
      <vt:lpstr>ASIGNATURA</vt:lpstr>
      <vt:lpstr>¿Qué es la Ingeniería de software?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Y GESTIÓN DE REQUISITOS</dc:title>
  <cp:lastModifiedBy>Manuela Jimenez A.</cp:lastModifiedBy>
  <cp:revision>36</cp:revision>
  <dcterms:modified xsi:type="dcterms:W3CDTF">2020-02-11T20:34:04Z</dcterms:modified>
</cp:coreProperties>
</file>